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8229600" cx="14630400"/>
  <p:notesSz cx="8229600" cy="14630400"/>
  <p:embeddedFontLst>
    <p:embeddedFont>
      <p:font typeface="Roboto"/>
      <p:regular r:id="rId27"/>
      <p:bold r:id="rId28"/>
      <p:italic r:id="rId29"/>
      <p:boldItalic r:id="rId30"/>
    </p:embeddedFont>
    <p:embeddedFont>
      <p:font typeface="Inter"/>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bold.fntdata"/><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Int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4d7dc2dfb6_0_7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 name="Google Shape;39;g34d7dc2dfb6_0_7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 name="Google Shape;40;g34d7dc2dfb6_0_7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d7dc2dfb6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34d7dc2dfb6_0_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34d7dc2dfb6_0_2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d7dc2dfb6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34d7dc2dfb6_0_2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4d7dc2dfb6_0_2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d7dc2dfb6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34d7dc2dfb6_0_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4d7dc2dfb6_0_3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d7dc2dfb6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4d7dc2dfb6_0_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34d7dc2dfb6_0_3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d7dc2dfb6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34d7dc2dfb6_0_3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4d7dc2dfb6_0_3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4d7dc2dfb6_0_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34d7dc2dfb6_0_4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34d7dc2dfb6_0_4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d7dc2dfb6_0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34d7dc2dfb6_0_5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34d7dc2dfb6_0_5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d7dc2dfb6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34d7dc2dfb6_0_5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34d7dc2dfb6_0_5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d7dc2dfb6_0_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34d7dc2dfb6_0_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34d7dc2dfb6_0_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4d7dc2dfb6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34d7dc2dfb6_0_6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34d7dc2dfb6_0_6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 name="Google Shape;4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 name="Google Shape;5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d7dc2dfb6_0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4d7dc2dfb6_0_6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34d7dc2dfb6_0_6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d7dc2dfb6_0_74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g34d7dc2dfb6_0_74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7" name="Google Shape;367;g34d7dc2dfb6_0_74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 name="Google Shape;59;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0" name="Google Shape;60;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0" name="Google Shape;80;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4d7dc2dfb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34d7dc2dfb6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34d7dc2dfb6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d7dc2dfb6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34d7dc2dfb6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34d7dc2dfb6_0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d7dc2dfb6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34d7dc2dfb6_0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34d7dc2dfb6_0_1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d7dc2dfb6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4d7dc2dfb6_0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34d7dc2dfb6_0_1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4d7dc2dfb6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34d7dc2dfb6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34d7dc2dfb6_0_2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sp>
        <p:nvSpPr>
          <p:cNvPr id="7" name="Google Shape;7;p2"/>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
          <p:cNvSpPr/>
          <p:nvPr/>
        </p:nvSpPr>
        <p:spPr>
          <a:xfrm>
            <a:off x="0" y="0"/>
            <a:ext cx="14630400" cy="8229600"/>
          </a:xfrm>
          <a:prstGeom prst="rect">
            <a:avLst/>
          </a:prstGeom>
          <a:solidFill>
            <a:srgbClr val="27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0" name="Shape 10"/>
        <p:cNvGrpSpPr/>
        <p:nvPr/>
      </p:nvGrpSpPr>
      <p:grpSpPr>
        <a:xfrm>
          <a:off x="0" y="0"/>
          <a:ext cx="0" cy="0"/>
          <a:chOff x="0" y="0"/>
          <a:chExt cx="0" cy="0"/>
        </a:xfrm>
      </p:grpSpPr>
      <p:sp>
        <p:nvSpPr>
          <p:cNvPr id="11" name="Google Shape;11;p3"/>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
          <p:cNvSpPr/>
          <p:nvPr/>
        </p:nvSpPr>
        <p:spPr>
          <a:xfrm>
            <a:off x="0" y="0"/>
            <a:ext cx="14630400" cy="8229600"/>
          </a:xfrm>
          <a:prstGeom prst="rect">
            <a:avLst/>
          </a:prstGeom>
          <a:solidFill>
            <a:srgbClr val="27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 name="Shape 14"/>
        <p:cNvGrpSpPr/>
        <p:nvPr/>
      </p:nvGrpSpPr>
      <p:grpSpPr>
        <a:xfrm>
          <a:off x="0" y="0"/>
          <a:ext cx="0" cy="0"/>
          <a:chOff x="0" y="0"/>
          <a:chExt cx="0" cy="0"/>
        </a:xfrm>
      </p:grpSpPr>
      <p:sp>
        <p:nvSpPr>
          <p:cNvPr id="15" name="Google Shape;15;p4"/>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p:nvPr/>
        </p:nvSpPr>
        <p:spPr>
          <a:xfrm>
            <a:off x="0" y="0"/>
            <a:ext cx="14630400" cy="8229600"/>
          </a:xfrm>
          <a:prstGeom prst="rect">
            <a:avLst/>
          </a:prstGeom>
          <a:solidFill>
            <a:srgbClr val="27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8" name="Shape 1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20" name="Shape 20"/>
        <p:cNvGrpSpPr/>
        <p:nvPr/>
      </p:nvGrpSpPr>
      <p:grpSpPr>
        <a:xfrm>
          <a:off x="0" y="0"/>
          <a:ext cx="0" cy="0"/>
          <a:chOff x="0" y="0"/>
          <a:chExt cx="0" cy="0"/>
        </a:xfrm>
      </p:grpSpPr>
      <p:sp>
        <p:nvSpPr>
          <p:cNvPr id="21" name="Google Shape;21;p7"/>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7"/>
          <p:cNvSpPr/>
          <p:nvPr/>
        </p:nvSpPr>
        <p:spPr>
          <a:xfrm>
            <a:off x="0" y="0"/>
            <a:ext cx="14630400" cy="8229600"/>
          </a:xfrm>
          <a:prstGeom prst="rect">
            <a:avLst/>
          </a:prstGeom>
          <a:solidFill>
            <a:srgbClr val="27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 name="Google Shape;23;p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24" name="Shape 24"/>
        <p:cNvGrpSpPr/>
        <p:nvPr/>
      </p:nvGrpSpPr>
      <p:grpSpPr>
        <a:xfrm>
          <a:off x="0" y="0"/>
          <a:ext cx="0" cy="0"/>
          <a:chOff x="0" y="0"/>
          <a:chExt cx="0" cy="0"/>
        </a:xfrm>
      </p:grpSpPr>
      <p:sp>
        <p:nvSpPr>
          <p:cNvPr id="25" name="Google Shape;25;p8"/>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8"/>
          <p:cNvSpPr/>
          <p:nvPr/>
        </p:nvSpPr>
        <p:spPr>
          <a:xfrm>
            <a:off x="0" y="0"/>
            <a:ext cx="14630400" cy="8229600"/>
          </a:xfrm>
          <a:prstGeom prst="rect">
            <a:avLst/>
          </a:prstGeom>
          <a:solidFill>
            <a:srgbClr val="27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 name="Google Shape;27;p8">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8" name="Shape 28"/>
        <p:cNvGrpSpPr/>
        <p:nvPr/>
      </p:nvGrpSpPr>
      <p:grpSpPr>
        <a:xfrm>
          <a:off x="0" y="0"/>
          <a:ext cx="0" cy="0"/>
          <a:chOff x="0" y="0"/>
          <a:chExt cx="0" cy="0"/>
        </a:xfrm>
      </p:grpSpPr>
      <p:sp>
        <p:nvSpPr>
          <p:cNvPr id="29" name="Google Shape;29;p9"/>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9"/>
          <p:cNvSpPr/>
          <p:nvPr/>
        </p:nvSpPr>
        <p:spPr>
          <a:xfrm>
            <a:off x="0" y="0"/>
            <a:ext cx="14630400" cy="8229600"/>
          </a:xfrm>
          <a:prstGeom prst="rect">
            <a:avLst/>
          </a:prstGeom>
          <a:solidFill>
            <a:srgbClr val="27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 name="Google Shape;31;p9">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32" name="Shape 32"/>
        <p:cNvGrpSpPr/>
        <p:nvPr/>
      </p:nvGrpSpPr>
      <p:grpSpPr>
        <a:xfrm>
          <a:off x="0" y="0"/>
          <a:ext cx="0" cy="0"/>
          <a:chOff x="0" y="0"/>
          <a:chExt cx="0" cy="0"/>
        </a:xfrm>
      </p:grpSpPr>
      <p:sp>
        <p:nvSpPr>
          <p:cNvPr id="33" name="Google Shape;33;p10"/>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0"/>
          <p:cNvSpPr/>
          <p:nvPr/>
        </p:nvSpPr>
        <p:spPr>
          <a:xfrm>
            <a:off x="0" y="0"/>
            <a:ext cx="14630400" cy="8229600"/>
          </a:xfrm>
          <a:prstGeom prst="rect">
            <a:avLst/>
          </a:prstGeom>
          <a:solidFill>
            <a:srgbClr val="27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 name="Google Shape;35;p10">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6" name="Shape 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 name="Shape 1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2"/>
          <p:cNvSpPr/>
          <p:nvPr/>
        </p:nvSpPr>
        <p:spPr>
          <a:xfrm>
            <a:off x="713184" y="560308"/>
            <a:ext cx="13203900" cy="1273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000"/>
              <a:buFont typeface="Inter"/>
              <a:buNone/>
            </a:pPr>
            <a:r>
              <a:t/>
            </a:r>
            <a:endParaRPr sz="4000">
              <a:solidFill>
                <a:schemeClr val="dk1"/>
              </a:solidFill>
              <a:latin typeface="Calibri"/>
              <a:ea typeface="Calibri"/>
              <a:cs typeface="Calibri"/>
              <a:sym typeface="Calibri"/>
            </a:endParaRPr>
          </a:p>
        </p:txBody>
      </p:sp>
      <p:sp>
        <p:nvSpPr>
          <p:cNvPr id="43" name="Google Shape;43;p12"/>
          <p:cNvSpPr txBox="1"/>
          <p:nvPr/>
        </p:nvSpPr>
        <p:spPr>
          <a:xfrm>
            <a:off x="1081700" y="696450"/>
            <a:ext cx="12593700" cy="1446300"/>
          </a:xfrm>
          <a:prstGeom prst="rect">
            <a:avLst/>
          </a:prstGeom>
          <a:noFill/>
          <a:ln>
            <a:noFill/>
          </a:ln>
        </p:spPr>
        <p:txBody>
          <a:bodyPr anchorCtr="0" anchor="b" bIns="91425" lIns="91425" spcFirstLastPara="1" rIns="91425" wrap="square" tIns="91425">
            <a:normAutofit lnSpcReduction="10000"/>
          </a:bodyPr>
          <a:lstStyle/>
          <a:p>
            <a:pPr indent="0" lvl="0" marL="0" rtl="0" algn="ctr">
              <a:spcBef>
                <a:spcPts val="0"/>
              </a:spcBef>
              <a:spcAft>
                <a:spcPts val="0"/>
              </a:spcAft>
              <a:buClr>
                <a:schemeClr val="dk1"/>
              </a:buClr>
              <a:buSzPts val="1100"/>
              <a:buFont typeface="Arial"/>
              <a:buNone/>
            </a:pPr>
            <a:r>
              <a:rPr lang="en-US" sz="4200">
                <a:solidFill>
                  <a:schemeClr val="accent1"/>
                </a:solidFill>
                <a:latin typeface="Roboto"/>
                <a:ea typeface="Roboto"/>
                <a:cs typeface="Roboto"/>
                <a:sym typeface="Roboto"/>
              </a:rPr>
              <a:t>Employing Post Quantum Code Based Cryptography for Secure IoT-Based UAV Devices</a:t>
            </a:r>
            <a:endParaRPr sz="5200">
              <a:solidFill>
                <a:schemeClr val="accent1"/>
              </a:solidFill>
            </a:endParaRPr>
          </a:p>
        </p:txBody>
      </p:sp>
      <p:sp>
        <p:nvSpPr>
          <p:cNvPr id="44" name="Google Shape;44;p12"/>
          <p:cNvSpPr txBox="1"/>
          <p:nvPr/>
        </p:nvSpPr>
        <p:spPr>
          <a:xfrm>
            <a:off x="4132900" y="2437875"/>
            <a:ext cx="9983700" cy="843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2850">
                <a:solidFill>
                  <a:schemeClr val="accent6"/>
                </a:solidFill>
                <a:latin typeface="Roboto"/>
                <a:ea typeface="Roboto"/>
                <a:cs typeface="Roboto"/>
                <a:sym typeface="Roboto"/>
              </a:rPr>
              <a:t>By Rahul Manna(210) and Dhritiman Bhattacharya(212)</a:t>
            </a:r>
            <a:r>
              <a:rPr lang="en-US" sz="2625">
                <a:solidFill>
                  <a:schemeClr val="accent6"/>
                </a:solidFill>
                <a:latin typeface="Roboto"/>
                <a:ea typeface="Roboto"/>
                <a:cs typeface="Roboto"/>
                <a:sym typeface="Roboto"/>
              </a:rPr>
              <a:t> </a:t>
            </a:r>
            <a:endParaRPr sz="2825">
              <a:solidFill>
                <a:schemeClr val="accent6"/>
              </a:solidFill>
              <a:latin typeface="Roboto"/>
              <a:ea typeface="Roboto"/>
              <a:cs typeface="Roboto"/>
              <a:sym typeface="Roboto"/>
            </a:endParaRPr>
          </a:p>
        </p:txBody>
      </p:sp>
      <p:sp>
        <p:nvSpPr>
          <p:cNvPr id="45" name="Google Shape;45;p12"/>
          <p:cNvSpPr txBox="1"/>
          <p:nvPr/>
        </p:nvSpPr>
        <p:spPr>
          <a:xfrm>
            <a:off x="4241200" y="3735925"/>
            <a:ext cx="8883900" cy="179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rgbClr val="FFFF00"/>
                </a:solidFill>
              </a:rPr>
              <a:t>Under the supervision of Dr. Atanu Mandal, Assistant Professor,</a:t>
            </a:r>
            <a:endParaRPr b="1" sz="2000">
              <a:solidFill>
                <a:srgbClr val="FFFF00"/>
              </a:solidFill>
            </a:endParaRPr>
          </a:p>
          <a:p>
            <a:pPr indent="0" lvl="0" marL="0" rtl="0" algn="ctr">
              <a:lnSpc>
                <a:spcPct val="115000"/>
              </a:lnSpc>
              <a:spcBef>
                <a:spcPts val="0"/>
              </a:spcBef>
              <a:spcAft>
                <a:spcPts val="0"/>
              </a:spcAft>
              <a:buNone/>
            </a:pPr>
            <a:r>
              <a:rPr b="1" lang="en-US" sz="2000">
                <a:solidFill>
                  <a:srgbClr val="FFFF00"/>
                </a:solidFill>
              </a:rPr>
              <a:t>Ramakrishna Mission Vidyamandira.</a:t>
            </a:r>
            <a:endParaRPr b="1" sz="2000">
              <a:solidFill>
                <a:srgbClr val="FFFF00"/>
              </a:solidFill>
            </a:endParaRPr>
          </a:p>
          <a:p>
            <a:pPr indent="0" lvl="0" marL="0" rtl="0" algn="ctr">
              <a:lnSpc>
                <a:spcPct val="115000"/>
              </a:lnSpc>
              <a:spcBef>
                <a:spcPts val="0"/>
              </a:spcBef>
              <a:spcAft>
                <a:spcPts val="0"/>
              </a:spcAft>
              <a:buNone/>
            </a:pPr>
            <a:r>
              <a:t/>
            </a:r>
            <a:endParaRPr b="1" sz="2000">
              <a:solidFill>
                <a:srgbClr val="FFFF00"/>
              </a:solidFill>
            </a:endParaRPr>
          </a:p>
          <a:p>
            <a:pPr indent="0" lvl="0" marL="0" rtl="0" algn="ctr">
              <a:lnSpc>
                <a:spcPct val="115000"/>
              </a:lnSpc>
              <a:spcBef>
                <a:spcPts val="0"/>
              </a:spcBef>
              <a:spcAft>
                <a:spcPts val="0"/>
              </a:spcAft>
              <a:buNone/>
            </a:pPr>
            <a:r>
              <a:rPr b="1" lang="en-US" sz="2000">
                <a:solidFill>
                  <a:srgbClr val="FFFF00"/>
                </a:solidFill>
              </a:rPr>
              <a:t>Advisor: Dr Arindam Sarkar(HOD), Assistant Professor, Ramakrishna Mission Vidyamandira</a:t>
            </a:r>
            <a:endParaRPr b="1" sz="2000">
              <a:solidFill>
                <a:srgbClr val="FFFF00"/>
              </a:solidFill>
            </a:endParaRPr>
          </a:p>
          <a:p>
            <a:pPr indent="0" lvl="0" marL="0" rtl="0" algn="l">
              <a:spcBef>
                <a:spcPts val="0"/>
              </a:spcBef>
              <a:spcAft>
                <a:spcPts val="0"/>
              </a:spcAft>
              <a:buNone/>
            </a:pPr>
            <a:r>
              <a:t/>
            </a:r>
            <a:endParaRPr sz="1800">
              <a:solidFill>
                <a:srgbClr val="434343"/>
              </a:solidFill>
              <a:latin typeface="Roboto"/>
              <a:ea typeface="Roboto"/>
              <a:cs typeface="Roboto"/>
              <a:sym typeface="Roboto"/>
            </a:endParaRPr>
          </a:p>
        </p:txBody>
      </p:sp>
      <p:pic>
        <p:nvPicPr>
          <p:cNvPr id="46" name="Google Shape;46;p12"/>
          <p:cNvPicPr preferRelativeResize="0"/>
          <p:nvPr/>
        </p:nvPicPr>
        <p:blipFill>
          <a:blip r:embed="rId3">
            <a:alphaModFix/>
          </a:blip>
          <a:stretch>
            <a:fillRect/>
          </a:stretch>
        </p:blipFill>
        <p:spPr>
          <a:xfrm>
            <a:off x="152400" y="2324688"/>
            <a:ext cx="3458918" cy="32073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preencoded.png" id="167" name="Google Shape;167;p2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68" name="Google Shape;168;p21"/>
          <p:cNvSpPr/>
          <p:nvPr/>
        </p:nvSpPr>
        <p:spPr>
          <a:xfrm>
            <a:off x="6269355" y="615315"/>
            <a:ext cx="7578000" cy="1398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Inter"/>
              <a:buNone/>
            </a:pPr>
            <a:r>
              <a:rPr b="1" i="0" lang="en-US" sz="4400" u="none" cap="none" strike="noStrike">
                <a:solidFill>
                  <a:schemeClr val="accent1"/>
                </a:solidFill>
                <a:latin typeface="Inter"/>
                <a:ea typeface="Inter"/>
                <a:cs typeface="Inter"/>
                <a:sym typeface="Inter"/>
              </a:rPr>
              <a:t>Cryptographic Layer: McEliece Integration</a:t>
            </a:r>
            <a:endParaRPr b="0" i="0" sz="4400" u="none" cap="none" strike="noStrike">
              <a:solidFill>
                <a:schemeClr val="accent1"/>
              </a:solidFill>
            </a:endParaRPr>
          </a:p>
        </p:txBody>
      </p:sp>
      <p:sp>
        <p:nvSpPr>
          <p:cNvPr id="169" name="Google Shape;169;p21"/>
          <p:cNvSpPr/>
          <p:nvPr/>
        </p:nvSpPr>
        <p:spPr>
          <a:xfrm>
            <a:off x="6269355" y="2600682"/>
            <a:ext cx="503400" cy="503400"/>
          </a:xfrm>
          <a:prstGeom prst="roundRect">
            <a:avLst>
              <a:gd fmla="val 18670"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6996351" y="2600682"/>
            <a:ext cx="2950200" cy="699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Inter"/>
              <a:buNone/>
            </a:pPr>
            <a:r>
              <a:rPr b="1" i="0" lang="en-US" sz="2200" u="none" cap="none" strike="noStrike">
                <a:solidFill>
                  <a:schemeClr val="accent6"/>
                </a:solidFill>
                <a:latin typeface="Inter"/>
                <a:ea typeface="Inter"/>
                <a:cs typeface="Inter"/>
                <a:sym typeface="Inter"/>
              </a:rPr>
              <a:t>McEliece Implementation</a:t>
            </a:r>
            <a:endParaRPr b="0" i="0" sz="2200" u="none" cap="none" strike="noStrike">
              <a:solidFill>
                <a:schemeClr val="accent6"/>
              </a:solidFill>
            </a:endParaRPr>
          </a:p>
        </p:txBody>
      </p:sp>
      <p:sp>
        <p:nvSpPr>
          <p:cNvPr id="171" name="Google Shape;171;p21"/>
          <p:cNvSpPr/>
          <p:nvPr/>
        </p:nvSpPr>
        <p:spPr>
          <a:xfrm>
            <a:off x="6996351" y="3434001"/>
            <a:ext cx="2950200" cy="2147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Generates a strong public/private key pair, encrypting sensor data at IoT nodes and decrypting it securely at the ground station.</a:t>
            </a:r>
            <a:endParaRPr b="0" i="0" sz="1750" u="none" cap="none" strike="noStrike"/>
          </a:p>
        </p:txBody>
      </p:sp>
      <p:sp>
        <p:nvSpPr>
          <p:cNvPr id="172" name="Google Shape;172;p21"/>
          <p:cNvSpPr/>
          <p:nvPr/>
        </p:nvSpPr>
        <p:spPr>
          <a:xfrm>
            <a:off x="10170319" y="2600682"/>
            <a:ext cx="503400" cy="503400"/>
          </a:xfrm>
          <a:prstGeom prst="roundRect">
            <a:avLst>
              <a:gd fmla="val 18670"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10897314" y="2600682"/>
            <a:ext cx="2796300" cy="349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Inter"/>
              <a:buNone/>
            </a:pPr>
            <a:r>
              <a:rPr b="1" i="0" lang="en-US" sz="2200" u="none" cap="none" strike="noStrike">
                <a:solidFill>
                  <a:schemeClr val="accent6"/>
                </a:solidFill>
                <a:latin typeface="Inter"/>
                <a:ea typeface="Inter"/>
                <a:cs typeface="Inter"/>
                <a:sym typeface="Inter"/>
              </a:rPr>
              <a:t>Data Flow &amp; Security</a:t>
            </a:r>
            <a:endParaRPr b="0" i="0" sz="2200" u="none" cap="none" strike="noStrike">
              <a:solidFill>
                <a:schemeClr val="accent6"/>
              </a:solidFill>
            </a:endParaRPr>
          </a:p>
        </p:txBody>
      </p:sp>
      <p:sp>
        <p:nvSpPr>
          <p:cNvPr id="174" name="Google Shape;174;p21"/>
          <p:cNvSpPr/>
          <p:nvPr/>
        </p:nvSpPr>
        <p:spPr>
          <a:xfrm>
            <a:off x="10820364" y="3552821"/>
            <a:ext cx="2950200" cy="1789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Encrypted sensor data is relayed securely via UAV to the ground station, ensuring confidentiality and integrity throughout transmission.</a:t>
            </a:r>
            <a:endParaRPr b="0" i="0" sz="1750" u="none" cap="none" strike="noStrike"/>
          </a:p>
        </p:txBody>
      </p:sp>
      <p:sp>
        <p:nvSpPr>
          <p:cNvPr id="175" name="Google Shape;175;p21"/>
          <p:cNvSpPr/>
          <p:nvPr/>
        </p:nvSpPr>
        <p:spPr>
          <a:xfrm>
            <a:off x="6269355" y="6056709"/>
            <a:ext cx="503400" cy="503400"/>
          </a:xfrm>
          <a:prstGeom prst="roundRect">
            <a:avLst>
              <a:gd fmla="val 18670"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6996351" y="6056709"/>
            <a:ext cx="3562500" cy="349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Inter"/>
              <a:buNone/>
            </a:pPr>
            <a:r>
              <a:rPr b="1" i="0" lang="en-US" sz="2200" u="none" cap="none" strike="noStrike">
                <a:solidFill>
                  <a:schemeClr val="accent6"/>
                </a:solidFill>
                <a:latin typeface="Inter"/>
                <a:ea typeface="Inter"/>
                <a:cs typeface="Inter"/>
                <a:sym typeface="Inter"/>
              </a:rPr>
              <a:t>Secure Channel &amp; Protocols</a:t>
            </a:r>
            <a:endParaRPr b="0" i="0" sz="2200" u="none" cap="none" strike="noStrike">
              <a:solidFill>
                <a:schemeClr val="accent6"/>
              </a:solidFill>
            </a:endParaRPr>
          </a:p>
        </p:txBody>
      </p:sp>
      <p:sp>
        <p:nvSpPr>
          <p:cNvPr id="177" name="Google Shape;177;p21"/>
          <p:cNvSpPr/>
          <p:nvPr/>
        </p:nvSpPr>
        <p:spPr>
          <a:xfrm>
            <a:off x="6842526" y="6881510"/>
            <a:ext cx="6851100" cy="1073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Hybrid post-quantum-resistant key exchange protocols combine with IoT-standard protocols like MQTT and CoAP, ensuring seamless integration and secure communication.</a:t>
            </a:r>
            <a:endParaRPr b="0" i="0" sz="17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preencoded.png" id="183" name="Google Shape;183;p2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84" name="Google Shape;184;p22"/>
          <p:cNvSpPr/>
          <p:nvPr/>
        </p:nvSpPr>
        <p:spPr>
          <a:xfrm>
            <a:off x="695682" y="709017"/>
            <a:ext cx="7752600" cy="12423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FFFFF"/>
              </a:buClr>
              <a:buSzPts val="3900"/>
              <a:buFont typeface="Inter"/>
              <a:buNone/>
            </a:pPr>
            <a:r>
              <a:rPr b="1" i="0" lang="en-US" sz="3900" u="none" cap="none" strike="noStrike">
                <a:solidFill>
                  <a:schemeClr val="accent1"/>
                </a:solidFill>
                <a:latin typeface="Inter"/>
                <a:ea typeface="Inter"/>
                <a:cs typeface="Inter"/>
                <a:sym typeface="Inter"/>
              </a:rPr>
              <a:t>System Requirements and Assumptions</a:t>
            </a:r>
            <a:endParaRPr b="0" i="0" sz="3900" u="none" cap="none" strike="noStrike">
              <a:solidFill>
                <a:schemeClr val="accent1"/>
              </a:solidFill>
            </a:endParaRPr>
          </a:p>
        </p:txBody>
      </p:sp>
      <p:sp>
        <p:nvSpPr>
          <p:cNvPr id="185" name="Google Shape;185;p22"/>
          <p:cNvSpPr/>
          <p:nvPr/>
        </p:nvSpPr>
        <p:spPr>
          <a:xfrm>
            <a:off x="695682" y="2249448"/>
            <a:ext cx="3777000" cy="3206700"/>
          </a:xfrm>
          <a:prstGeom prst="roundRect">
            <a:avLst>
              <a:gd fmla="val 2603"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36168" y="2297821"/>
            <a:ext cx="2616300" cy="310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Inter"/>
              <a:buNone/>
            </a:pPr>
            <a:r>
              <a:rPr b="1" i="0" lang="en-US" sz="1950" u="none" cap="none" strike="noStrike">
                <a:solidFill>
                  <a:schemeClr val="accent6"/>
                </a:solidFill>
                <a:latin typeface="Inter"/>
                <a:ea typeface="Inter"/>
                <a:cs typeface="Inter"/>
                <a:sym typeface="Inter"/>
              </a:rPr>
              <a:t>Security Requirements</a:t>
            </a:r>
            <a:endParaRPr b="0" i="0" sz="1950" u="none" cap="none" strike="noStrike">
              <a:solidFill>
                <a:schemeClr val="accent6"/>
              </a:solidFill>
            </a:endParaRPr>
          </a:p>
        </p:txBody>
      </p:sp>
      <p:sp>
        <p:nvSpPr>
          <p:cNvPr id="187" name="Google Shape;187;p22"/>
          <p:cNvSpPr/>
          <p:nvPr/>
        </p:nvSpPr>
        <p:spPr>
          <a:xfrm>
            <a:off x="902068" y="2954805"/>
            <a:ext cx="3364200" cy="635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Confidentiality:</a:t>
            </a:r>
            <a:r>
              <a:rPr b="0" i="0" lang="en-US" sz="1550" u="none" cap="none" strike="noStrike">
                <a:solidFill>
                  <a:srgbClr val="E5E0DF"/>
                </a:solidFill>
                <a:latin typeface="Inter"/>
                <a:ea typeface="Inter"/>
                <a:cs typeface="Inter"/>
                <a:sym typeface="Inter"/>
              </a:rPr>
              <a:t> Ensured by end-to-end encryption.</a:t>
            </a:r>
            <a:endParaRPr b="0" i="0" sz="1550" u="none" cap="none" strike="noStrike"/>
          </a:p>
        </p:txBody>
      </p:sp>
      <p:sp>
        <p:nvSpPr>
          <p:cNvPr id="188" name="Google Shape;188;p22"/>
          <p:cNvSpPr/>
          <p:nvPr/>
        </p:nvSpPr>
        <p:spPr>
          <a:xfrm>
            <a:off x="902018" y="3674668"/>
            <a:ext cx="3364200" cy="635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Integrity:</a:t>
            </a:r>
            <a:r>
              <a:rPr b="0" i="0" lang="en-US" sz="1550" u="none" cap="none" strike="noStrike">
                <a:solidFill>
                  <a:srgbClr val="E5E0DF"/>
                </a:solidFill>
                <a:latin typeface="Inter"/>
                <a:ea typeface="Inter"/>
                <a:cs typeface="Inter"/>
                <a:sym typeface="Inter"/>
              </a:rPr>
              <a:t> Validated by SHA-3 to detect any tampering.</a:t>
            </a:r>
            <a:endParaRPr b="0" i="0" sz="1550" u="none" cap="none" strike="noStrike"/>
          </a:p>
        </p:txBody>
      </p:sp>
      <p:sp>
        <p:nvSpPr>
          <p:cNvPr id="189" name="Google Shape;189;p22"/>
          <p:cNvSpPr/>
          <p:nvPr/>
        </p:nvSpPr>
        <p:spPr>
          <a:xfrm>
            <a:off x="902018" y="4463845"/>
            <a:ext cx="3364200" cy="953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Authentication:</a:t>
            </a:r>
            <a:r>
              <a:rPr b="0" i="0" lang="en-US" sz="1550" u="none" cap="none" strike="noStrike">
                <a:solidFill>
                  <a:srgbClr val="E5E0DF"/>
                </a:solidFill>
                <a:latin typeface="Inter"/>
                <a:ea typeface="Inter"/>
                <a:cs typeface="Inter"/>
                <a:sym typeface="Inter"/>
              </a:rPr>
              <a:t> Strong digital signatures guaranteeing device legitimacy.</a:t>
            </a:r>
            <a:endParaRPr b="0" i="0" sz="1550" u="none" cap="none" strike="noStrike"/>
          </a:p>
        </p:txBody>
      </p:sp>
      <p:sp>
        <p:nvSpPr>
          <p:cNvPr id="190" name="Google Shape;190;p22"/>
          <p:cNvSpPr/>
          <p:nvPr/>
        </p:nvSpPr>
        <p:spPr>
          <a:xfrm>
            <a:off x="4671417" y="2249448"/>
            <a:ext cx="3777000" cy="3206700"/>
          </a:xfrm>
          <a:prstGeom prst="roundRect">
            <a:avLst>
              <a:gd fmla="val 2603"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877753" y="2339908"/>
            <a:ext cx="2484600" cy="310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Inter"/>
              <a:buNone/>
            </a:pPr>
            <a:r>
              <a:rPr b="1" i="0" lang="en-US" sz="1950" u="none" cap="none" strike="noStrike">
                <a:solidFill>
                  <a:schemeClr val="accent6"/>
                </a:solidFill>
                <a:latin typeface="Inter"/>
                <a:ea typeface="Inter"/>
                <a:cs typeface="Inter"/>
                <a:sym typeface="Inter"/>
              </a:rPr>
              <a:t>Performance Targets</a:t>
            </a:r>
            <a:endParaRPr b="0" i="0" sz="1950" u="none" cap="none" strike="noStrike">
              <a:solidFill>
                <a:schemeClr val="accent6"/>
              </a:solidFill>
            </a:endParaRPr>
          </a:p>
        </p:txBody>
      </p:sp>
      <p:sp>
        <p:nvSpPr>
          <p:cNvPr id="192" name="Google Shape;192;p22"/>
          <p:cNvSpPr/>
          <p:nvPr/>
        </p:nvSpPr>
        <p:spPr>
          <a:xfrm>
            <a:off x="4877753" y="3038980"/>
            <a:ext cx="3364200" cy="635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Latency:</a:t>
            </a:r>
            <a:r>
              <a:rPr b="0" i="0" lang="en-US" sz="1550" u="none" cap="none" strike="noStrike">
                <a:solidFill>
                  <a:srgbClr val="E5E0DF"/>
                </a:solidFill>
                <a:latin typeface="Inter"/>
                <a:ea typeface="Inter"/>
                <a:cs typeface="Inter"/>
                <a:sym typeface="Inter"/>
              </a:rPr>
              <a:t> Maximum 100ms delay for time-sensitive operations.</a:t>
            </a:r>
            <a:endParaRPr b="0" i="0" sz="1550" u="none" cap="none" strike="noStrike"/>
          </a:p>
        </p:txBody>
      </p:sp>
      <p:sp>
        <p:nvSpPr>
          <p:cNvPr id="193" name="Google Shape;193;p22"/>
          <p:cNvSpPr/>
          <p:nvPr/>
        </p:nvSpPr>
        <p:spPr>
          <a:xfrm>
            <a:off x="4877753" y="3674668"/>
            <a:ext cx="3364200" cy="635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Throughput:</a:t>
            </a:r>
            <a:r>
              <a:rPr b="0" i="0" lang="en-US" sz="1550" u="none" cap="none" strike="noStrike">
                <a:solidFill>
                  <a:srgbClr val="E5E0DF"/>
                </a:solidFill>
                <a:latin typeface="Inter"/>
                <a:ea typeface="Inter"/>
                <a:cs typeface="Inter"/>
                <a:sym typeface="Inter"/>
              </a:rPr>
              <a:t> Minimum 1 Mbps to handle continuous sensor data.</a:t>
            </a:r>
            <a:endParaRPr b="0" i="0" sz="1550" u="none" cap="none" strike="noStrike"/>
          </a:p>
        </p:txBody>
      </p:sp>
      <p:sp>
        <p:nvSpPr>
          <p:cNvPr id="194" name="Google Shape;194;p22"/>
          <p:cNvSpPr/>
          <p:nvPr/>
        </p:nvSpPr>
        <p:spPr>
          <a:xfrm>
            <a:off x="4877753" y="4463845"/>
            <a:ext cx="3364200" cy="953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Optimization:</a:t>
            </a:r>
            <a:r>
              <a:rPr b="0" i="0" lang="en-US" sz="1550" u="none" cap="none" strike="noStrike">
                <a:solidFill>
                  <a:srgbClr val="E5E0DF"/>
                </a:solidFill>
                <a:latin typeface="Inter"/>
                <a:ea typeface="Inter"/>
                <a:cs typeface="Inter"/>
                <a:sym typeface="Inter"/>
              </a:rPr>
              <a:t> Tailored for the limited processing power of IoT components.</a:t>
            </a:r>
            <a:endParaRPr b="0" i="0" sz="1550" u="none" cap="none" strike="noStrike"/>
          </a:p>
        </p:txBody>
      </p:sp>
      <p:sp>
        <p:nvSpPr>
          <p:cNvPr id="195" name="Google Shape;195;p22"/>
          <p:cNvSpPr/>
          <p:nvPr/>
        </p:nvSpPr>
        <p:spPr>
          <a:xfrm>
            <a:off x="695682" y="5654873"/>
            <a:ext cx="7752600" cy="1865700"/>
          </a:xfrm>
          <a:prstGeom prst="roundRect">
            <a:avLst>
              <a:gd fmla="val 4475"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902018" y="5861209"/>
            <a:ext cx="2484600" cy="310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Inter"/>
              <a:buNone/>
            </a:pPr>
            <a:r>
              <a:rPr b="1" i="0" lang="en-US" sz="1950" u="none" cap="none" strike="noStrike">
                <a:solidFill>
                  <a:schemeClr val="accent6"/>
                </a:solidFill>
                <a:latin typeface="Inter"/>
                <a:ea typeface="Inter"/>
                <a:cs typeface="Inter"/>
                <a:sym typeface="Inter"/>
              </a:rPr>
              <a:t>Assumptions</a:t>
            </a:r>
            <a:endParaRPr b="0" i="0" sz="1950" u="none" cap="none" strike="noStrike">
              <a:solidFill>
                <a:schemeClr val="accent6"/>
              </a:solidFill>
            </a:endParaRPr>
          </a:p>
        </p:txBody>
      </p:sp>
      <p:sp>
        <p:nvSpPr>
          <p:cNvPr id="197" name="Google Shape;197;p22"/>
          <p:cNvSpPr/>
          <p:nvPr/>
        </p:nvSpPr>
        <p:spPr>
          <a:xfrm>
            <a:off x="902018" y="6290905"/>
            <a:ext cx="7340100" cy="6357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b="0" i="0" lang="en-US" sz="1550" u="none" cap="none" strike="noStrike">
                <a:solidFill>
                  <a:srgbClr val="E5E0DF"/>
                </a:solidFill>
                <a:latin typeface="Inter"/>
                <a:ea typeface="Inter"/>
                <a:cs typeface="Inter"/>
                <a:sym typeface="Inter"/>
              </a:rPr>
              <a:t>Adversary capable of quantum attacks, necessitating post-quantum cryptography.</a:t>
            </a:r>
            <a:endParaRPr b="0" i="0" sz="1550" u="none" cap="none" strike="noStrike"/>
          </a:p>
        </p:txBody>
      </p:sp>
      <p:sp>
        <p:nvSpPr>
          <p:cNvPr id="198" name="Google Shape;198;p22"/>
          <p:cNvSpPr/>
          <p:nvPr/>
        </p:nvSpPr>
        <p:spPr>
          <a:xfrm>
            <a:off x="902018" y="6996232"/>
            <a:ext cx="7340100" cy="3180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b="0" i="0" lang="en-US" sz="1550" u="none" cap="none" strike="noStrike">
                <a:solidFill>
                  <a:srgbClr val="E5E0DF"/>
                </a:solidFill>
                <a:latin typeface="Inter"/>
                <a:ea typeface="Inter"/>
                <a:cs typeface="Inter"/>
                <a:sym typeface="Inter"/>
              </a:rPr>
              <a:t>Trusted, secure key management infrastructure to maintain system integrity.</a:t>
            </a:r>
            <a:endParaRPr b="0" i="0" sz="15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descr="preencoded.png" id="204" name="Google Shape;204;p2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05" name="Google Shape;205;p23"/>
          <p:cNvSpPr/>
          <p:nvPr/>
        </p:nvSpPr>
        <p:spPr>
          <a:xfrm>
            <a:off x="700207" y="887254"/>
            <a:ext cx="7743600" cy="12504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FFFFF"/>
              </a:buClr>
              <a:buSzPts val="3900"/>
              <a:buFont typeface="Inter"/>
              <a:buNone/>
            </a:pPr>
            <a:r>
              <a:rPr b="1" i="0" lang="en-US" sz="3900" u="none" cap="none" strike="noStrike">
                <a:solidFill>
                  <a:schemeClr val="accent1"/>
                </a:solidFill>
                <a:latin typeface="Inter"/>
                <a:ea typeface="Inter"/>
                <a:cs typeface="Inter"/>
                <a:sym typeface="Inter"/>
              </a:rPr>
              <a:t>Development Process and Toolchain for PQC-Enabled UAVs</a:t>
            </a:r>
            <a:endParaRPr b="0" i="0" sz="3900" u="none" cap="none" strike="noStrike">
              <a:solidFill>
                <a:schemeClr val="accent1"/>
              </a:solidFill>
            </a:endParaRPr>
          </a:p>
        </p:txBody>
      </p:sp>
      <p:sp>
        <p:nvSpPr>
          <p:cNvPr id="206" name="Google Shape;206;p23"/>
          <p:cNvSpPr/>
          <p:nvPr/>
        </p:nvSpPr>
        <p:spPr>
          <a:xfrm>
            <a:off x="700207" y="3563249"/>
            <a:ext cx="2501100" cy="312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FFFFF"/>
              </a:buClr>
              <a:buSzPts val="1950"/>
              <a:buFont typeface="Inter"/>
              <a:buNone/>
            </a:pPr>
            <a:r>
              <a:rPr b="1" i="0" lang="en-US" sz="1950" u="none" cap="none" strike="noStrike">
                <a:solidFill>
                  <a:schemeClr val="accent6"/>
                </a:solidFill>
                <a:latin typeface="Inter"/>
                <a:ea typeface="Inter"/>
                <a:cs typeface="Inter"/>
                <a:sym typeface="Inter"/>
              </a:rPr>
              <a:t>Hardware Stack</a:t>
            </a:r>
            <a:endParaRPr b="0" i="0" sz="1950" u="none" cap="none" strike="noStrike">
              <a:solidFill>
                <a:schemeClr val="accent6"/>
              </a:solidFill>
            </a:endParaRPr>
          </a:p>
        </p:txBody>
      </p:sp>
      <p:sp>
        <p:nvSpPr>
          <p:cNvPr id="207" name="Google Shape;207;p23"/>
          <p:cNvSpPr/>
          <p:nvPr/>
        </p:nvSpPr>
        <p:spPr>
          <a:xfrm>
            <a:off x="700207" y="4130244"/>
            <a:ext cx="3627600" cy="9606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b="0" i="0" lang="en-US" sz="1550" u="none" cap="none" strike="noStrike">
                <a:solidFill>
                  <a:srgbClr val="E5E0DF"/>
                </a:solidFill>
                <a:latin typeface="Inter"/>
                <a:ea typeface="Inter"/>
                <a:cs typeface="Inter"/>
                <a:sym typeface="Inter"/>
              </a:rPr>
              <a:t>STM32H7 flight controller with ARM Cortex-M7 core and cryptographic acceleration</a:t>
            </a:r>
            <a:endParaRPr b="0" i="0" sz="1550" u="none" cap="none" strike="noStrike"/>
          </a:p>
        </p:txBody>
      </p:sp>
      <p:sp>
        <p:nvSpPr>
          <p:cNvPr id="208" name="Google Shape;208;p23"/>
          <p:cNvSpPr/>
          <p:nvPr/>
        </p:nvSpPr>
        <p:spPr>
          <a:xfrm>
            <a:off x="700207" y="5301430"/>
            <a:ext cx="3627600" cy="6402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b="0" i="0" lang="en-US" sz="1550" u="none" cap="none" strike="noStrike">
                <a:solidFill>
                  <a:srgbClr val="E5E0DF"/>
                </a:solidFill>
                <a:latin typeface="Inter"/>
                <a:ea typeface="Inter"/>
                <a:cs typeface="Inter"/>
                <a:sym typeface="Inter"/>
              </a:rPr>
              <a:t>Wi-Fi 6 module supporting IEEE 802.11ax and AES-256 encryption</a:t>
            </a:r>
            <a:endParaRPr b="0" i="0" sz="1550" u="none" cap="none" strike="noStrike"/>
          </a:p>
        </p:txBody>
      </p:sp>
      <p:sp>
        <p:nvSpPr>
          <p:cNvPr id="209" name="Google Shape;209;p23"/>
          <p:cNvSpPr/>
          <p:nvPr/>
        </p:nvSpPr>
        <p:spPr>
          <a:xfrm>
            <a:off x="700207" y="6422332"/>
            <a:ext cx="3627600" cy="9606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b="0" i="0" lang="en-US" sz="1550" u="none" cap="none" strike="noStrike">
                <a:solidFill>
                  <a:srgbClr val="E5E0DF"/>
                </a:solidFill>
                <a:latin typeface="Inter"/>
                <a:ea typeface="Inter"/>
                <a:cs typeface="Inter"/>
                <a:sym typeface="Inter"/>
              </a:rPr>
              <a:t>IMU (MPU9250), GPS (U-blox NEO-M8N), and Barometer (BMP280) sensors</a:t>
            </a:r>
            <a:endParaRPr b="0" i="0" sz="1550" u="none" cap="none" strike="noStrike"/>
          </a:p>
        </p:txBody>
      </p:sp>
      <p:sp>
        <p:nvSpPr>
          <p:cNvPr id="210" name="Google Shape;210;p23"/>
          <p:cNvSpPr/>
          <p:nvPr/>
        </p:nvSpPr>
        <p:spPr>
          <a:xfrm>
            <a:off x="4823698" y="2445211"/>
            <a:ext cx="2641200" cy="312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FFFFF"/>
              </a:buClr>
              <a:buSzPts val="1950"/>
              <a:buFont typeface="Inter"/>
              <a:buNone/>
            </a:pPr>
            <a:r>
              <a:rPr b="1" i="0" lang="en-US" sz="1950" u="none" cap="none" strike="noStrike">
                <a:solidFill>
                  <a:schemeClr val="accent6"/>
                </a:solidFill>
                <a:latin typeface="Inter"/>
                <a:ea typeface="Inter"/>
                <a:cs typeface="Inter"/>
                <a:sym typeface="Inter"/>
              </a:rPr>
              <a:t>Software Stack &amp; Tools</a:t>
            </a:r>
            <a:endParaRPr b="0" i="0" sz="1950" u="none" cap="none" strike="noStrike">
              <a:solidFill>
                <a:schemeClr val="accent6"/>
              </a:solidFill>
            </a:endParaRPr>
          </a:p>
        </p:txBody>
      </p:sp>
      <p:sp>
        <p:nvSpPr>
          <p:cNvPr id="211" name="Google Shape;211;p23"/>
          <p:cNvSpPr/>
          <p:nvPr/>
        </p:nvSpPr>
        <p:spPr>
          <a:xfrm>
            <a:off x="4922098" y="3290244"/>
            <a:ext cx="3627600" cy="6402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b="0" i="0" lang="en-US" sz="1550" u="none" cap="none" strike="noStrike">
                <a:solidFill>
                  <a:srgbClr val="E5E0DF"/>
                </a:solidFill>
                <a:latin typeface="Inter"/>
                <a:ea typeface="Inter"/>
                <a:cs typeface="Inter"/>
                <a:sym typeface="Inter"/>
              </a:rPr>
              <a:t>FreeRTOS for real-time task management</a:t>
            </a:r>
            <a:endParaRPr b="0" i="0" sz="1550" u="none" cap="none" strike="noStrike"/>
          </a:p>
        </p:txBody>
      </p:sp>
      <p:sp>
        <p:nvSpPr>
          <p:cNvPr id="212" name="Google Shape;212;p23"/>
          <p:cNvSpPr/>
          <p:nvPr/>
        </p:nvSpPr>
        <p:spPr>
          <a:xfrm>
            <a:off x="4823698" y="3975734"/>
            <a:ext cx="3627600" cy="6402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b="0" i="0" lang="en-US" sz="1550" u="none" cap="none" strike="noStrike">
                <a:solidFill>
                  <a:srgbClr val="E5E0DF"/>
                </a:solidFill>
                <a:latin typeface="Inter"/>
                <a:ea typeface="Inter"/>
                <a:cs typeface="Inter"/>
                <a:sym typeface="Inter"/>
              </a:rPr>
              <a:t>MAVLink protocol for telemetry and control</a:t>
            </a:r>
            <a:endParaRPr b="0" i="0" sz="1550" u="none" cap="none" strike="noStrike"/>
          </a:p>
        </p:txBody>
      </p:sp>
      <p:sp>
        <p:nvSpPr>
          <p:cNvPr id="213" name="Google Shape;213;p23"/>
          <p:cNvSpPr/>
          <p:nvPr/>
        </p:nvSpPr>
        <p:spPr>
          <a:xfrm>
            <a:off x="4823698" y="4661223"/>
            <a:ext cx="3627600" cy="6402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lang="en-US" sz="1550">
                <a:solidFill>
                  <a:srgbClr val="E5E0DF"/>
                </a:solidFill>
                <a:latin typeface="Inter"/>
                <a:ea typeface="Inter"/>
                <a:cs typeface="Inter"/>
                <a:sym typeface="Inter"/>
              </a:rPr>
              <a:t>Libpq Crypto</a:t>
            </a:r>
            <a:r>
              <a:rPr b="0" i="0" lang="en-US" sz="1550" u="none" cap="none" strike="noStrike">
                <a:solidFill>
                  <a:srgbClr val="E5E0DF"/>
                </a:solidFill>
                <a:latin typeface="Inter"/>
                <a:ea typeface="Inter"/>
                <a:cs typeface="Inter"/>
                <a:sym typeface="Inter"/>
              </a:rPr>
              <a:t> library optimized for embedded PQC implementations</a:t>
            </a:r>
            <a:endParaRPr b="0" i="0" sz="1550" u="none" cap="none" strike="noStrike"/>
          </a:p>
        </p:txBody>
      </p:sp>
      <p:sp>
        <p:nvSpPr>
          <p:cNvPr id="214" name="Google Shape;214;p23"/>
          <p:cNvSpPr/>
          <p:nvPr/>
        </p:nvSpPr>
        <p:spPr>
          <a:xfrm>
            <a:off x="4922098" y="5461724"/>
            <a:ext cx="3627600" cy="9606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b="0" i="0" lang="en-US" sz="1550" u="none" cap="none" strike="noStrike">
                <a:solidFill>
                  <a:srgbClr val="E5E0DF"/>
                </a:solidFill>
                <a:latin typeface="Inter"/>
                <a:ea typeface="Inter"/>
                <a:cs typeface="Inter"/>
                <a:sym typeface="Inter"/>
              </a:rPr>
              <a:t>Development tools: Python, JupyterLab, PennyLane for rapid prototyping and quantum analysis</a:t>
            </a:r>
            <a:endParaRPr b="0" i="0" sz="1550" u="none" cap="none" strike="noStrike"/>
          </a:p>
        </p:txBody>
      </p:sp>
      <p:sp>
        <p:nvSpPr>
          <p:cNvPr id="215" name="Google Shape;215;p23"/>
          <p:cNvSpPr/>
          <p:nvPr/>
        </p:nvSpPr>
        <p:spPr>
          <a:xfrm>
            <a:off x="4823698" y="6672810"/>
            <a:ext cx="3627600" cy="9606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Inter"/>
              <a:buChar char="•"/>
            </a:pPr>
            <a:r>
              <a:rPr b="0" i="0" lang="en-US" sz="1550" u="none" cap="none" strike="noStrike">
                <a:solidFill>
                  <a:srgbClr val="E5E0DF"/>
                </a:solidFill>
                <a:latin typeface="Inter"/>
                <a:ea typeface="Inter"/>
                <a:cs typeface="Inter"/>
                <a:sym typeface="Inter"/>
              </a:rPr>
              <a:t>GCC ARM Embedded for compilation and OpenOCD for debugging</a:t>
            </a:r>
            <a:endParaRPr b="0" i="0" sz="155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preencoded.png" id="221" name="Google Shape;221;p24"/>
          <p:cNvPicPr preferRelativeResize="0"/>
          <p:nvPr/>
        </p:nvPicPr>
        <p:blipFill rotWithShape="1">
          <a:blip r:embed="rId3">
            <a:alphaModFix/>
          </a:blip>
          <a:srcRect b="0" l="0" r="0" t="0"/>
          <a:stretch/>
        </p:blipFill>
        <p:spPr>
          <a:xfrm>
            <a:off x="0" y="0"/>
            <a:ext cx="14630400" cy="2556034"/>
          </a:xfrm>
          <a:prstGeom prst="rect">
            <a:avLst/>
          </a:prstGeom>
          <a:noFill/>
          <a:ln>
            <a:noFill/>
          </a:ln>
        </p:spPr>
      </p:pic>
      <p:sp>
        <p:nvSpPr>
          <p:cNvPr id="222" name="Google Shape;222;p24"/>
          <p:cNvSpPr/>
          <p:nvPr/>
        </p:nvSpPr>
        <p:spPr>
          <a:xfrm>
            <a:off x="751360" y="3073312"/>
            <a:ext cx="13127700" cy="639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000"/>
              <a:buFont typeface="Inter"/>
              <a:buNone/>
            </a:pPr>
            <a:r>
              <a:rPr b="1" i="0" lang="en-US" sz="4000" u="none" cap="none" strike="noStrike">
                <a:solidFill>
                  <a:schemeClr val="accent1"/>
                </a:solidFill>
                <a:latin typeface="Inter"/>
                <a:ea typeface="Inter"/>
                <a:cs typeface="Inter"/>
                <a:sym typeface="Inter"/>
              </a:rPr>
              <a:t>Post-Quantum Cryptography Integration and Simulation</a:t>
            </a:r>
            <a:endParaRPr b="0" i="0" sz="4000" u="none" cap="none" strike="noStrike">
              <a:solidFill>
                <a:schemeClr val="accent1"/>
              </a:solidFill>
            </a:endParaRPr>
          </a:p>
        </p:txBody>
      </p:sp>
      <p:sp>
        <p:nvSpPr>
          <p:cNvPr id="223" name="Google Shape;223;p24"/>
          <p:cNvSpPr/>
          <p:nvPr/>
        </p:nvSpPr>
        <p:spPr>
          <a:xfrm>
            <a:off x="715685" y="4778454"/>
            <a:ext cx="460200" cy="460200"/>
          </a:xfrm>
          <a:prstGeom prst="roundRect">
            <a:avLst>
              <a:gd fmla="val 18668"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1380173" y="4778454"/>
            <a:ext cx="5075100" cy="319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000"/>
              <a:buFont typeface="Inter"/>
              <a:buNone/>
            </a:pPr>
            <a:r>
              <a:rPr b="1" i="0" lang="en-US" sz="2000" u="none" cap="none" strike="noStrike">
                <a:solidFill>
                  <a:schemeClr val="accent6"/>
                </a:solidFill>
                <a:latin typeface="Inter"/>
                <a:ea typeface="Inter"/>
                <a:cs typeface="Inter"/>
                <a:sym typeface="Inter"/>
              </a:rPr>
              <a:t>Code-Based Cryptography Implementation</a:t>
            </a:r>
            <a:endParaRPr b="0" i="0" sz="2000" u="none" cap="none" strike="noStrike">
              <a:solidFill>
                <a:schemeClr val="accent6"/>
              </a:solidFill>
            </a:endParaRPr>
          </a:p>
        </p:txBody>
      </p:sp>
      <p:sp>
        <p:nvSpPr>
          <p:cNvPr id="225" name="Google Shape;225;p24"/>
          <p:cNvSpPr/>
          <p:nvPr/>
        </p:nvSpPr>
        <p:spPr>
          <a:xfrm>
            <a:off x="1380173" y="5605533"/>
            <a:ext cx="5832900" cy="19623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5E0DF"/>
              </a:buClr>
              <a:buSzPts val="1600"/>
              <a:buFont typeface="Inter"/>
              <a:buNone/>
            </a:pPr>
            <a:r>
              <a:rPr b="0" i="0" lang="en-US" sz="1600" u="none" cap="none" strike="noStrike">
                <a:solidFill>
                  <a:srgbClr val="E5E0DF"/>
                </a:solidFill>
                <a:latin typeface="Inter"/>
                <a:ea typeface="Inter"/>
                <a:cs typeface="Inter"/>
                <a:sym typeface="Inter"/>
              </a:rPr>
              <a:t>Leveraging the McEliece algorithm for high security, this implementation uses 2048-bit public and 1024-bit private keys. Encryption utilizes Goppa codes, with syndrome decoding for decryption. Optimization exploits AVX2 and NEON instruction sets to enhance performance across hardware platforms.</a:t>
            </a:r>
            <a:endParaRPr b="0" i="0" sz="1600" u="none" cap="none" strike="noStrike"/>
          </a:p>
        </p:txBody>
      </p:sp>
      <p:sp>
        <p:nvSpPr>
          <p:cNvPr id="226" name="Google Shape;226;p24"/>
          <p:cNvSpPr/>
          <p:nvPr/>
        </p:nvSpPr>
        <p:spPr>
          <a:xfrm>
            <a:off x="7417475" y="4778454"/>
            <a:ext cx="460200" cy="460200"/>
          </a:xfrm>
          <a:prstGeom prst="roundRect">
            <a:avLst>
              <a:gd fmla="val 18668"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8081962" y="4778454"/>
            <a:ext cx="3586800" cy="319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000"/>
              <a:buFont typeface="Inter"/>
              <a:buNone/>
            </a:pPr>
            <a:r>
              <a:rPr b="1" i="0" lang="en-US" sz="2000" u="none" cap="none" strike="noStrike">
                <a:solidFill>
                  <a:schemeClr val="accent6"/>
                </a:solidFill>
                <a:latin typeface="Inter"/>
                <a:ea typeface="Inter"/>
                <a:cs typeface="Inter"/>
                <a:sym typeface="Inter"/>
              </a:rPr>
              <a:t>Integration Points &amp; Simulation</a:t>
            </a:r>
            <a:endParaRPr b="0" i="0" sz="2000" u="none" cap="none" strike="noStrike">
              <a:solidFill>
                <a:schemeClr val="accent6"/>
              </a:solidFill>
            </a:endParaRPr>
          </a:p>
        </p:txBody>
      </p:sp>
      <p:sp>
        <p:nvSpPr>
          <p:cNvPr id="228" name="Google Shape;228;p24"/>
          <p:cNvSpPr/>
          <p:nvPr/>
        </p:nvSpPr>
        <p:spPr>
          <a:xfrm>
            <a:off x="8081962" y="5605533"/>
            <a:ext cx="5832900" cy="19623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5E0DF"/>
              </a:buClr>
              <a:buSzPts val="1600"/>
              <a:buFont typeface="Inter"/>
              <a:buNone/>
            </a:pPr>
            <a:r>
              <a:rPr b="0" i="0" lang="en-US" sz="1600" u="none" cap="none" strike="noStrike">
                <a:solidFill>
                  <a:srgbClr val="E5E0DF"/>
                </a:solidFill>
                <a:latin typeface="Inter"/>
                <a:ea typeface="Inter"/>
                <a:cs typeface="Inter"/>
                <a:sym typeface="Inter"/>
              </a:rPr>
              <a:t>Secure boot processes use PQC signatures for firmware authentication. Command and control channels implement PQC-based key exchanges, while sensitive data is encrypted at rest. Simulations include software-in-the-loop with Flightmare and hardware-in-the-loop with PX4 autopilot, complemented by fuzz testing for vulnerability detection.</a:t>
            </a:r>
            <a:endParaRPr b="0" i="0" sz="16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descr="preencoded.png" id="234" name="Google Shape;234;p2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35" name="Google Shape;235;p25"/>
          <p:cNvSpPr/>
          <p:nvPr/>
        </p:nvSpPr>
        <p:spPr>
          <a:xfrm>
            <a:off x="6139815" y="758428"/>
            <a:ext cx="7837200" cy="1166700"/>
          </a:xfrm>
          <a:prstGeom prst="rect">
            <a:avLst/>
          </a:prstGeom>
          <a:noFill/>
          <a:ln>
            <a:noFill/>
          </a:ln>
        </p:spPr>
        <p:txBody>
          <a:bodyPr anchorCtr="0" anchor="t" bIns="0" lIns="0" spcFirstLastPara="1" rIns="0" wrap="square" tIns="0">
            <a:noAutofit/>
          </a:bodyPr>
          <a:lstStyle/>
          <a:p>
            <a:pPr indent="0" lvl="0" marL="0" marR="0" rtl="0" algn="l">
              <a:lnSpc>
                <a:spcPct val="124657"/>
              </a:lnSpc>
              <a:spcBef>
                <a:spcPts val="0"/>
              </a:spcBef>
              <a:spcAft>
                <a:spcPts val="0"/>
              </a:spcAft>
              <a:buClr>
                <a:srgbClr val="FFFFFF"/>
              </a:buClr>
              <a:buSzPts val="3650"/>
              <a:buFont typeface="Inter"/>
              <a:buNone/>
            </a:pPr>
            <a:r>
              <a:rPr b="1" i="0" lang="en-US" sz="3650" u="none" cap="none" strike="noStrike">
                <a:solidFill>
                  <a:schemeClr val="accent1"/>
                </a:solidFill>
                <a:latin typeface="Inter"/>
                <a:ea typeface="Inter"/>
                <a:cs typeface="Inter"/>
                <a:sym typeface="Inter"/>
              </a:rPr>
              <a:t>Challenges Faced and Mitigation Strategies</a:t>
            </a:r>
            <a:endParaRPr b="0" i="0" sz="3650" u="none" cap="none" strike="noStrike">
              <a:solidFill>
                <a:schemeClr val="accent1"/>
              </a:solidFill>
            </a:endParaRPr>
          </a:p>
        </p:txBody>
      </p:sp>
      <p:sp>
        <p:nvSpPr>
          <p:cNvPr id="236" name="Google Shape;236;p25"/>
          <p:cNvSpPr/>
          <p:nvPr/>
        </p:nvSpPr>
        <p:spPr>
          <a:xfrm>
            <a:off x="6139815" y="2205276"/>
            <a:ext cx="3825300" cy="2583900"/>
          </a:xfrm>
          <a:prstGeom prst="roundRect">
            <a:avLst>
              <a:gd fmla="val 3035"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6334125" y="2218374"/>
            <a:ext cx="2701200" cy="29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1800"/>
              <a:buFont typeface="Inter"/>
              <a:buNone/>
            </a:pPr>
            <a:r>
              <a:rPr b="1" i="0" lang="en-US" sz="1800" u="none" cap="none" strike="noStrike">
                <a:solidFill>
                  <a:srgbClr val="E5E0DF"/>
                </a:solidFill>
                <a:latin typeface="Inter"/>
                <a:ea typeface="Inter"/>
                <a:cs typeface="Inter"/>
                <a:sym typeface="Inter"/>
              </a:rPr>
              <a:t>Computational Overhead</a:t>
            </a:r>
            <a:endParaRPr b="0" i="0" sz="1800" u="none" cap="none" strike="noStrike"/>
          </a:p>
        </p:txBody>
      </p:sp>
      <p:sp>
        <p:nvSpPr>
          <p:cNvPr id="238" name="Google Shape;238;p25"/>
          <p:cNvSpPr/>
          <p:nvPr/>
        </p:nvSpPr>
        <p:spPr>
          <a:xfrm>
            <a:off x="6334125" y="2803208"/>
            <a:ext cx="3436500" cy="1791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E5E0DF"/>
              </a:buClr>
              <a:buSzPts val="1450"/>
              <a:buFont typeface="Inter"/>
              <a:buNone/>
            </a:pPr>
            <a:r>
              <a:rPr b="0" i="0" lang="en-US" sz="1450" u="none" cap="none" strike="noStrike">
                <a:solidFill>
                  <a:srgbClr val="E5E0DF"/>
                </a:solidFill>
                <a:latin typeface="Inter"/>
                <a:ea typeface="Inter"/>
                <a:cs typeface="Inter"/>
                <a:sym typeface="Inter"/>
              </a:rPr>
              <a:t>McEliece decryption incurs a 20x performance hit compared to ECC. Mitigations include optimized code paths, hardware acceleration, and hybrid cryptographic schemes balancing security and efficiency.</a:t>
            </a:r>
            <a:endParaRPr b="0" i="0" sz="1450" u="none" cap="none" strike="noStrike"/>
          </a:p>
        </p:txBody>
      </p:sp>
      <p:sp>
        <p:nvSpPr>
          <p:cNvPr id="239" name="Google Shape;239;p25"/>
          <p:cNvSpPr/>
          <p:nvPr/>
        </p:nvSpPr>
        <p:spPr>
          <a:xfrm>
            <a:off x="10151745" y="2205276"/>
            <a:ext cx="3825300" cy="2583900"/>
          </a:xfrm>
          <a:prstGeom prst="roundRect">
            <a:avLst>
              <a:gd fmla="val 3035"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10346155" y="2218386"/>
            <a:ext cx="2333700" cy="29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1800"/>
              <a:buFont typeface="Inter"/>
              <a:buNone/>
            </a:pPr>
            <a:r>
              <a:rPr b="1" i="0" lang="en-US" sz="1800" u="none" cap="none" strike="noStrike">
                <a:solidFill>
                  <a:srgbClr val="E5E0DF"/>
                </a:solidFill>
                <a:latin typeface="Inter"/>
                <a:ea typeface="Inter"/>
                <a:cs typeface="Inter"/>
                <a:sym typeface="Inter"/>
              </a:rPr>
              <a:t>Key Size and Storage</a:t>
            </a:r>
            <a:endParaRPr b="0" i="0" sz="1800" u="none" cap="none" strike="noStrike"/>
          </a:p>
        </p:txBody>
      </p:sp>
      <p:sp>
        <p:nvSpPr>
          <p:cNvPr id="241" name="Google Shape;241;p25"/>
          <p:cNvSpPr/>
          <p:nvPr/>
        </p:nvSpPr>
        <p:spPr>
          <a:xfrm>
            <a:off x="10346155" y="3165633"/>
            <a:ext cx="3436500" cy="14931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E5E0DF"/>
              </a:buClr>
              <a:buSzPts val="1450"/>
              <a:buFont typeface="Inter"/>
              <a:buNone/>
            </a:pPr>
            <a:r>
              <a:rPr b="0" i="0" lang="en-US" sz="1450" u="none" cap="none" strike="noStrike">
                <a:solidFill>
                  <a:srgbClr val="E5E0DF"/>
                </a:solidFill>
                <a:latin typeface="Inter"/>
                <a:ea typeface="Inter"/>
                <a:cs typeface="Inter"/>
                <a:sym typeface="Inter"/>
              </a:rPr>
              <a:t>PQC key sizes are substantially larger, demanding key compression and secure storage solutions like Trusted Platform Modules to manage storage constraints effectively.</a:t>
            </a:r>
            <a:endParaRPr b="0" i="0" sz="1450" u="none" cap="none" strike="noStrike"/>
          </a:p>
        </p:txBody>
      </p:sp>
      <p:sp>
        <p:nvSpPr>
          <p:cNvPr id="242" name="Google Shape;242;p25"/>
          <p:cNvSpPr/>
          <p:nvPr/>
        </p:nvSpPr>
        <p:spPr>
          <a:xfrm>
            <a:off x="6139815" y="4975860"/>
            <a:ext cx="7837200" cy="1688100"/>
          </a:xfrm>
          <a:prstGeom prst="roundRect">
            <a:avLst>
              <a:gd fmla="val 4645"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6323475" y="5035683"/>
            <a:ext cx="3457800" cy="29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1800"/>
              <a:buFont typeface="Inter"/>
              <a:buNone/>
            </a:pPr>
            <a:r>
              <a:rPr b="1" i="0" lang="en-US" sz="1800" u="none" cap="none" strike="noStrike">
                <a:solidFill>
                  <a:srgbClr val="E5E0DF"/>
                </a:solidFill>
                <a:latin typeface="Inter"/>
                <a:ea typeface="Inter"/>
                <a:cs typeface="Inter"/>
                <a:sym typeface="Inter"/>
              </a:rPr>
              <a:t>Standardization and Distribution</a:t>
            </a:r>
            <a:endParaRPr b="0" i="0" sz="1800" u="none" cap="none" strike="noStrike"/>
          </a:p>
        </p:txBody>
      </p:sp>
      <p:sp>
        <p:nvSpPr>
          <p:cNvPr id="244" name="Google Shape;244;p25"/>
          <p:cNvSpPr/>
          <p:nvPr/>
        </p:nvSpPr>
        <p:spPr>
          <a:xfrm>
            <a:off x="6334075" y="5768142"/>
            <a:ext cx="7448700" cy="8958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E5E0DF"/>
              </a:buClr>
              <a:buSzPts val="1450"/>
              <a:buFont typeface="Inter"/>
              <a:buNone/>
            </a:pPr>
            <a:r>
              <a:rPr b="0" i="0" lang="en-US" sz="1450" u="none" cap="none" strike="noStrike">
                <a:solidFill>
                  <a:srgbClr val="E5E0DF"/>
                </a:solidFill>
                <a:latin typeface="Inter"/>
                <a:ea typeface="Inter"/>
                <a:cs typeface="Inter"/>
                <a:sym typeface="Inter"/>
              </a:rPr>
              <a:t>Ongoing NIST PQC standardization drives flexible, modular designs that support emerging protocols. Secure key distribution strategies include quantum key distribution and trusted pre-shared arrangements.</a:t>
            </a:r>
            <a:endParaRPr b="0" i="0" sz="1450" u="none" cap="none" strike="noStrike"/>
          </a:p>
        </p:txBody>
      </p:sp>
      <p:sp>
        <p:nvSpPr>
          <p:cNvPr id="245" name="Google Shape;245;p25"/>
          <p:cNvSpPr/>
          <p:nvPr/>
        </p:nvSpPr>
        <p:spPr>
          <a:xfrm>
            <a:off x="6139815" y="6873954"/>
            <a:ext cx="7837200" cy="5973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E5E0DF"/>
              </a:buClr>
              <a:buSzPts val="1450"/>
              <a:buFont typeface="Inter"/>
              <a:buNone/>
            </a:pPr>
            <a:r>
              <a:rPr b="0" i="0" lang="en-US" sz="1450" u="none" cap="none" strike="noStrike">
                <a:solidFill>
                  <a:srgbClr val="E5E0DF"/>
                </a:solidFill>
                <a:latin typeface="Inter"/>
                <a:ea typeface="Inter"/>
                <a:cs typeface="Inter"/>
                <a:sym typeface="Inter"/>
              </a:rPr>
              <a:t>Integrating PQC significantly fortifies UAV security against quantum threats, though ongoing research is vital to optimize performance and ensure broad adoption.</a:t>
            </a:r>
            <a:endParaRPr b="0" i="0" sz="14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preencoded.png" id="251" name="Google Shape;251;p26"/>
          <p:cNvPicPr preferRelativeResize="0"/>
          <p:nvPr/>
        </p:nvPicPr>
        <p:blipFill rotWithShape="1">
          <a:blip r:embed="rId3">
            <a:alphaModFix/>
          </a:blip>
          <a:srcRect b="0" l="0" r="0" t="0"/>
          <a:stretch/>
        </p:blipFill>
        <p:spPr>
          <a:xfrm>
            <a:off x="0" y="0"/>
            <a:ext cx="14630400" cy="2466142"/>
          </a:xfrm>
          <a:prstGeom prst="rect">
            <a:avLst/>
          </a:prstGeom>
          <a:noFill/>
          <a:ln>
            <a:noFill/>
          </a:ln>
        </p:spPr>
      </p:pic>
      <p:sp>
        <p:nvSpPr>
          <p:cNvPr id="252" name="Google Shape;252;p26"/>
          <p:cNvSpPr/>
          <p:nvPr/>
        </p:nvSpPr>
        <p:spPr>
          <a:xfrm>
            <a:off x="698068" y="2647640"/>
            <a:ext cx="11174400" cy="6165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FFFFFF"/>
              </a:buClr>
              <a:buSzPts val="3850"/>
              <a:buFont typeface="Inter"/>
              <a:buNone/>
            </a:pPr>
            <a:r>
              <a:rPr b="1" i="0" lang="en-US" sz="3850" u="none" cap="none" strike="noStrike">
                <a:solidFill>
                  <a:schemeClr val="accent1"/>
                </a:solidFill>
                <a:latin typeface="Inter"/>
                <a:ea typeface="Inter"/>
                <a:cs typeface="Inter"/>
                <a:sym typeface="Inter"/>
              </a:rPr>
              <a:t>Performance Analysis: PQC Techniques for UAVs</a:t>
            </a:r>
            <a:endParaRPr b="0" i="0" sz="3850" u="none" cap="none" strike="noStrike">
              <a:solidFill>
                <a:schemeClr val="accent1"/>
              </a:solidFill>
            </a:endParaRPr>
          </a:p>
        </p:txBody>
      </p:sp>
      <p:sp>
        <p:nvSpPr>
          <p:cNvPr id="253" name="Google Shape;253;p26"/>
          <p:cNvSpPr/>
          <p:nvPr/>
        </p:nvSpPr>
        <p:spPr>
          <a:xfrm>
            <a:off x="690443" y="3920966"/>
            <a:ext cx="13249500" cy="2916900"/>
          </a:xfrm>
          <a:prstGeom prst="roundRect">
            <a:avLst>
              <a:gd fmla="val 2841" name="adj"/>
            </a:avLst>
          </a:prstGeom>
          <a:noFill/>
          <a:ln cap="flat" cmpd="sng" w="9525">
            <a:solidFill>
              <a:srgbClr val="FFFFFF">
                <a:alpha val="2392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698063" y="3928586"/>
            <a:ext cx="13234200" cy="8832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895826" y="4054554"/>
            <a:ext cx="22485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Algorithm</a:t>
            </a:r>
            <a:endParaRPr b="0" i="0" sz="1550" u="none" cap="none" strike="noStrike"/>
          </a:p>
        </p:txBody>
      </p:sp>
      <p:sp>
        <p:nvSpPr>
          <p:cNvPr id="256" name="Google Shape;256;p26"/>
          <p:cNvSpPr/>
          <p:nvPr/>
        </p:nvSpPr>
        <p:spPr>
          <a:xfrm>
            <a:off x="3546396" y="4054554"/>
            <a:ext cx="22446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Key Size</a:t>
            </a:r>
            <a:endParaRPr b="0" i="0" sz="1550" u="none" cap="none" strike="noStrike"/>
          </a:p>
        </p:txBody>
      </p:sp>
      <p:sp>
        <p:nvSpPr>
          <p:cNvPr id="257" name="Google Shape;257;p26"/>
          <p:cNvSpPr/>
          <p:nvPr/>
        </p:nvSpPr>
        <p:spPr>
          <a:xfrm>
            <a:off x="6193155" y="4054554"/>
            <a:ext cx="2244600" cy="6312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Encryption/Decryption Speed</a:t>
            </a:r>
            <a:endParaRPr b="0" i="0" sz="1550" u="none" cap="none" strike="noStrike"/>
          </a:p>
        </p:txBody>
      </p:sp>
      <p:sp>
        <p:nvSpPr>
          <p:cNvPr id="258" name="Google Shape;258;p26"/>
          <p:cNvSpPr/>
          <p:nvPr/>
        </p:nvSpPr>
        <p:spPr>
          <a:xfrm>
            <a:off x="8839914" y="4054554"/>
            <a:ext cx="22446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Signature Size</a:t>
            </a:r>
            <a:endParaRPr b="0" i="0" sz="1550" u="none" cap="none" strike="noStrike"/>
          </a:p>
        </p:txBody>
      </p:sp>
      <p:sp>
        <p:nvSpPr>
          <p:cNvPr id="259" name="Google Shape;259;p26"/>
          <p:cNvSpPr/>
          <p:nvPr/>
        </p:nvSpPr>
        <p:spPr>
          <a:xfrm>
            <a:off x="11486674" y="4054554"/>
            <a:ext cx="22485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1" i="0" lang="en-US" sz="1550" u="none" cap="none" strike="noStrike">
                <a:solidFill>
                  <a:srgbClr val="E5E0DF"/>
                </a:solidFill>
                <a:latin typeface="Inter"/>
                <a:ea typeface="Inter"/>
                <a:cs typeface="Inter"/>
                <a:sym typeface="Inter"/>
              </a:rPr>
              <a:t>Security Basis</a:t>
            </a:r>
            <a:endParaRPr b="0" i="0" sz="1550" u="none" cap="none" strike="noStrike"/>
          </a:p>
        </p:txBody>
      </p:sp>
      <p:sp>
        <p:nvSpPr>
          <p:cNvPr id="260" name="Google Shape;260;p26"/>
          <p:cNvSpPr/>
          <p:nvPr/>
        </p:nvSpPr>
        <p:spPr>
          <a:xfrm>
            <a:off x="698063" y="4811792"/>
            <a:ext cx="13234200" cy="8832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895826" y="4937760"/>
            <a:ext cx="22485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McEliece</a:t>
            </a:r>
            <a:endParaRPr b="0" i="0" sz="1550" u="none" cap="none" strike="noStrike"/>
          </a:p>
        </p:txBody>
      </p:sp>
      <p:sp>
        <p:nvSpPr>
          <p:cNvPr id="262" name="Google Shape;262;p26"/>
          <p:cNvSpPr/>
          <p:nvPr/>
        </p:nvSpPr>
        <p:spPr>
          <a:xfrm>
            <a:off x="3546396" y="4937760"/>
            <a:ext cx="22446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1MB+</a:t>
            </a:r>
            <a:endParaRPr b="0" i="0" sz="1550" u="none" cap="none" strike="noStrike"/>
          </a:p>
        </p:txBody>
      </p:sp>
      <p:sp>
        <p:nvSpPr>
          <p:cNvPr id="263" name="Google Shape;263;p26"/>
          <p:cNvSpPr/>
          <p:nvPr/>
        </p:nvSpPr>
        <p:spPr>
          <a:xfrm>
            <a:off x="6193155" y="4937760"/>
            <a:ext cx="22446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Fast</a:t>
            </a:r>
            <a:endParaRPr b="0" i="0" sz="1550" u="none" cap="none" strike="noStrike"/>
          </a:p>
        </p:txBody>
      </p:sp>
      <p:sp>
        <p:nvSpPr>
          <p:cNvPr id="264" name="Google Shape;264;p26"/>
          <p:cNvSpPr/>
          <p:nvPr/>
        </p:nvSpPr>
        <p:spPr>
          <a:xfrm>
            <a:off x="8839914" y="4937760"/>
            <a:ext cx="22446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N/A</a:t>
            </a:r>
            <a:endParaRPr b="0" i="0" sz="1550" u="none" cap="none" strike="noStrike"/>
          </a:p>
        </p:txBody>
      </p:sp>
      <p:sp>
        <p:nvSpPr>
          <p:cNvPr id="265" name="Google Shape;265;p26"/>
          <p:cNvSpPr/>
          <p:nvPr/>
        </p:nvSpPr>
        <p:spPr>
          <a:xfrm>
            <a:off x="11486674" y="4937760"/>
            <a:ext cx="2248500" cy="6312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Code-based, proven security</a:t>
            </a:r>
            <a:endParaRPr b="0" i="0" sz="1550" u="none" cap="none" strike="noStrike"/>
          </a:p>
        </p:txBody>
      </p:sp>
      <p:sp>
        <p:nvSpPr>
          <p:cNvPr id="266" name="Google Shape;266;p26"/>
          <p:cNvSpPr/>
          <p:nvPr/>
        </p:nvSpPr>
        <p:spPr>
          <a:xfrm>
            <a:off x="698063" y="5694997"/>
            <a:ext cx="13234200" cy="5676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895826" y="5820966"/>
            <a:ext cx="22485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Kyber</a:t>
            </a:r>
            <a:endParaRPr b="0" i="0" sz="1550" u="none" cap="none" strike="noStrike"/>
          </a:p>
        </p:txBody>
      </p:sp>
      <p:sp>
        <p:nvSpPr>
          <p:cNvPr id="268" name="Google Shape;268;p26"/>
          <p:cNvSpPr/>
          <p:nvPr/>
        </p:nvSpPr>
        <p:spPr>
          <a:xfrm>
            <a:off x="3546396" y="5820966"/>
            <a:ext cx="22446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1KB</a:t>
            </a:r>
            <a:endParaRPr b="0" i="0" sz="1550" u="none" cap="none" strike="noStrike"/>
          </a:p>
        </p:txBody>
      </p:sp>
      <p:sp>
        <p:nvSpPr>
          <p:cNvPr id="269" name="Google Shape;269;p26"/>
          <p:cNvSpPr/>
          <p:nvPr/>
        </p:nvSpPr>
        <p:spPr>
          <a:xfrm>
            <a:off x="6193155" y="5820966"/>
            <a:ext cx="22446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Fast</a:t>
            </a:r>
            <a:endParaRPr b="0" i="0" sz="1550" u="none" cap="none" strike="noStrike"/>
          </a:p>
        </p:txBody>
      </p:sp>
      <p:sp>
        <p:nvSpPr>
          <p:cNvPr id="270" name="Google Shape;270;p26"/>
          <p:cNvSpPr/>
          <p:nvPr/>
        </p:nvSpPr>
        <p:spPr>
          <a:xfrm>
            <a:off x="8839914" y="5820966"/>
            <a:ext cx="22446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N/A</a:t>
            </a:r>
            <a:endParaRPr b="0" i="0" sz="1550" u="none" cap="none" strike="noStrike"/>
          </a:p>
        </p:txBody>
      </p:sp>
      <p:sp>
        <p:nvSpPr>
          <p:cNvPr id="271" name="Google Shape;271;p26"/>
          <p:cNvSpPr/>
          <p:nvPr/>
        </p:nvSpPr>
        <p:spPr>
          <a:xfrm>
            <a:off x="11486674" y="5820966"/>
            <a:ext cx="2248500" cy="315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Lattice-based</a:t>
            </a:r>
            <a:endParaRPr b="0" i="0" sz="1550" u="none" cap="none" strike="noStrike"/>
          </a:p>
        </p:txBody>
      </p:sp>
      <p:sp>
        <p:nvSpPr>
          <p:cNvPr id="272" name="Google Shape;272;p26"/>
          <p:cNvSpPr/>
          <p:nvPr/>
        </p:nvSpPr>
        <p:spPr>
          <a:xfrm>
            <a:off x="690443" y="7059692"/>
            <a:ext cx="13249500" cy="6312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Given the limited computational resources and strict latency requirements of IoT-based UAVs, this comparison highlights the trade-offs between key size and operational speed. McEliece, while demanding larger keys, offers robustness ideal for secure UAV communications.</a:t>
            </a:r>
            <a:endParaRPr b="0" i="0" sz="155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p:nvPr/>
        </p:nvSpPr>
        <p:spPr>
          <a:xfrm>
            <a:off x="793790" y="1678186"/>
            <a:ext cx="130428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Inter"/>
              <a:buNone/>
            </a:pPr>
            <a:r>
              <a:rPr b="1" i="0" lang="en-US" sz="4450" u="none" cap="none" strike="noStrike">
                <a:solidFill>
                  <a:schemeClr val="accent1"/>
                </a:solidFill>
                <a:latin typeface="Inter"/>
                <a:ea typeface="Inter"/>
                <a:cs typeface="Inter"/>
                <a:sym typeface="Inter"/>
              </a:rPr>
              <a:t>Security and Power: Verification &amp; Quantum Attack Resistance</a:t>
            </a:r>
            <a:endParaRPr b="0" i="0" sz="4450" u="none" cap="none" strike="noStrike">
              <a:solidFill>
                <a:schemeClr val="accent1"/>
              </a:solidFill>
            </a:endParaRPr>
          </a:p>
        </p:txBody>
      </p:sp>
      <p:sp>
        <p:nvSpPr>
          <p:cNvPr id="279" name="Google Shape;279;p27"/>
          <p:cNvSpPr/>
          <p:nvPr/>
        </p:nvSpPr>
        <p:spPr>
          <a:xfrm>
            <a:off x="793790" y="3662720"/>
            <a:ext cx="43011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Inter"/>
              <a:buNone/>
            </a:pPr>
            <a:r>
              <a:rPr b="1" i="0" lang="en-US" sz="2200" u="none" cap="none" strike="noStrike">
                <a:solidFill>
                  <a:schemeClr val="accent6"/>
                </a:solidFill>
                <a:latin typeface="Inter"/>
                <a:ea typeface="Inter"/>
                <a:cs typeface="Inter"/>
                <a:sym typeface="Inter"/>
              </a:rPr>
              <a:t>Communication Security Metrics</a:t>
            </a:r>
            <a:endParaRPr b="0" i="0" sz="2200" u="none" cap="none" strike="noStrike">
              <a:solidFill>
                <a:schemeClr val="accent6"/>
              </a:solidFill>
            </a:endParaRPr>
          </a:p>
        </p:txBody>
      </p:sp>
      <p:sp>
        <p:nvSpPr>
          <p:cNvPr id="280" name="Google Shape;280;p27"/>
          <p:cNvSpPr/>
          <p:nvPr/>
        </p:nvSpPr>
        <p:spPr>
          <a:xfrm>
            <a:off x="793790" y="4454914"/>
            <a:ext cx="6244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Packet Loss Rate under quantum attacks</a:t>
            </a:r>
            <a:endParaRPr b="0" i="0" sz="1750" u="none" cap="none" strike="noStrike"/>
          </a:p>
        </p:txBody>
      </p:sp>
      <p:sp>
        <p:nvSpPr>
          <p:cNvPr id="281" name="Google Shape;281;p27"/>
          <p:cNvSpPr/>
          <p:nvPr/>
        </p:nvSpPr>
        <p:spPr>
          <a:xfrm>
            <a:off x="793790" y="4833737"/>
            <a:ext cx="6244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Throughput impact from PQC implementation</a:t>
            </a:r>
            <a:endParaRPr b="0" i="0" sz="1750" u="none" cap="none" strike="noStrike"/>
          </a:p>
        </p:txBody>
      </p:sp>
      <p:sp>
        <p:nvSpPr>
          <p:cNvPr id="282" name="Google Shape;282;p27"/>
          <p:cNvSpPr/>
          <p:nvPr/>
        </p:nvSpPr>
        <p:spPr>
          <a:xfrm>
            <a:off x="793790" y="5255835"/>
            <a:ext cx="6244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Latency changes due to encryption/decryption</a:t>
            </a:r>
            <a:endParaRPr b="0" i="0" sz="1750" u="none" cap="none" strike="noStrike"/>
          </a:p>
        </p:txBody>
      </p:sp>
      <p:sp>
        <p:nvSpPr>
          <p:cNvPr id="283" name="Google Shape;283;p27"/>
          <p:cNvSpPr/>
          <p:nvPr/>
        </p:nvSpPr>
        <p:spPr>
          <a:xfrm>
            <a:off x="7599521" y="3662720"/>
            <a:ext cx="43992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Inter"/>
              <a:buNone/>
            </a:pPr>
            <a:r>
              <a:rPr b="1" i="0" lang="en-US" sz="2200" u="none" cap="none" strike="noStrike">
                <a:solidFill>
                  <a:schemeClr val="accent6"/>
                </a:solidFill>
                <a:latin typeface="Inter"/>
                <a:ea typeface="Inter"/>
                <a:cs typeface="Inter"/>
                <a:sym typeface="Inter"/>
              </a:rPr>
              <a:t>Power Consumption &amp; Resistance</a:t>
            </a:r>
            <a:endParaRPr b="0" i="0" sz="2200" u="none" cap="none" strike="noStrike">
              <a:solidFill>
                <a:schemeClr val="accent6"/>
              </a:solidFill>
            </a:endParaRPr>
          </a:p>
        </p:txBody>
      </p:sp>
      <p:sp>
        <p:nvSpPr>
          <p:cNvPr id="284" name="Google Shape;284;p27"/>
          <p:cNvSpPr/>
          <p:nvPr/>
        </p:nvSpPr>
        <p:spPr>
          <a:xfrm>
            <a:off x="7599521" y="4454914"/>
            <a:ext cx="6244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Energy per operation for McEliece vs Kyber (mW)</a:t>
            </a:r>
            <a:endParaRPr b="0" i="0" sz="1750" u="none" cap="none" strike="noStrike"/>
          </a:p>
        </p:txBody>
      </p:sp>
      <p:sp>
        <p:nvSpPr>
          <p:cNvPr id="285" name="Google Shape;285;p27"/>
          <p:cNvSpPr/>
          <p:nvPr/>
        </p:nvSpPr>
        <p:spPr>
          <a:xfrm>
            <a:off x="7599521" y="4833737"/>
            <a:ext cx="6244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Bit Error Rate during quantum attacks</a:t>
            </a:r>
            <a:endParaRPr b="0" i="0" sz="1750" u="none" cap="none" strike="noStrike"/>
          </a:p>
        </p:txBody>
      </p:sp>
      <p:sp>
        <p:nvSpPr>
          <p:cNvPr id="286" name="Google Shape;286;p27"/>
          <p:cNvSpPr/>
          <p:nvPr/>
        </p:nvSpPr>
        <p:spPr>
          <a:xfrm>
            <a:off x="7599521" y="5255835"/>
            <a:ext cx="6244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Resistance against Grover’s &amp; Shor’s algorithms</a:t>
            </a:r>
            <a:endParaRPr b="0" i="0" sz="1750" u="none" cap="none" strike="noStrike"/>
          </a:p>
        </p:txBody>
      </p:sp>
      <p:sp>
        <p:nvSpPr>
          <p:cNvPr id="287" name="Google Shape;287;p27"/>
          <p:cNvSpPr/>
          <p:nvPr/>
        </p:nvSpPr>
        <p:spPr>
          <a:xfrm>
            <a:off x="793790" y="5825609"/>
            <a:ext cx="13042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Analysis shows that PQC algorithms impose varying degrees of additional latency and energy demands. McEliece’s larger key size requires higher power but provides robust defense, crucial for UAV communications facing quantum threats.</a:t>
            </a:r>
            <a:endParaRPr b="0" i="0" sz="17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preencoded.png" id="293" name="Google Shape;293;p28"/>
          <p:cNvPicPr preferRelativeResize="0"/>
          <p:nvPr/>
        </p:nvPicPr>
        <p:blipFill rotWithShape="1">
          <a:blip r:embed="rId3">
            <a:alphaModFix/>
          </a:blip>
          <a:srcRect b="0" l="0" r="0" t="0"/>
          <a:stretch/>
        </p:blipFill>
        <p:spPr>
          <a:xfrm>
            <a:off x="9144000" y="0"/>
            <a:ext cx="5486400" cy="8235315"/>
          </a:xfrm>
          <a:prstGeom prst="rect">
            <a:avLst/>
          </a:prstGeom>
          <a:noFill/>
          <a:ln>
            <a:noFill/>
          </a:ln>
        </p:spPr>
      </p:pic>
      <p:sp>
        <p:nvSpPr>
          <p:cNvPr id="294" name="Google Shape;294;p28"/>
          <p:cNvSpPr/>
          <p:nvPr/>
        </p:nvSpPr>
        <p:spPr>
          <a:xfrm>
            <a:off x="626150" y="491966"/>
            <a:ext cx="7891800" cy="11181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FFFFF"/>
              </a:buClr>
              <a:buSzPts val="3500"/>
              <a:buFont typeface="Inter"/>
              <a:buNone/>
            </a:pPr>
            <a:r>
              <a:rPr b="1" i="0" lang="en-US" sz="3500" u="none" cap="none" strike="noStrike">
                <a:solidFill>
                  <a:schemeClr val="accent1"/>
                </a:solidFill>
                <a:latin typeface="Inter"/>
                <a:ea typeface="Inter"/>
                <a:cs typeface="Inter"/>
                <a:sym typeface="Inter"/>
              </a:rPr>
              <a:t>Conclusion: Towards Quantum-Resistant UAVs</a:t>
            </a:r>
            <a:endParaRPr b="0" i="0" sz="3500" u="none" cap="none" strike="noStrike">
              <a:solidFill>
                <a:schemeClr val="accent1"/>
              </a:solidFill>
            </a:endParaRPr>
          </a:p>
        </p:txBody>
      </p:sp>
      <p:sp>
        <p:nvSpPr>
          <p:cNvPr id="295" name="Google Shape;295;p28"/>
          <p:cNvSpPr/>
          <p:nvPr/>
        </p:nvSpPr>
        <p:spPr>
          <a:xfrm>
            <a:off x="626150" y="1878568"/>
            <a:ext cx="7891800" cy="1332000"/>
          </a:xfrm>
          <a:prstGeom prst="roundRect">
            <a:avLst>
              <a:gd fmla="val 5641"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812602" y="2065020"/>
            <a:ext cx="2236500" cy="2793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5E0DF"/>
              </a:buClr>
              <a:buSzPts val="1750"/>
              <a:buFont typeface="Inter"/>
              <a:buNone/>
            </a:pPr>
            <a:r>
              <a:rPr b="1" i="0" lang="en-US" sz="1750" u="none" cap="none" strike="noStrike">
                <a:solidFill>
                  <a:schemeClr val="accent6"/>
                </a:solidFill>
                <a:latin typeface="Inter"/>
                <a:ea typeface="Inter"/>
                <a:cs typeface="Inter"/>
                <a:sym typeface="Inter"/>
              </a:rPr>
              <a:t>Promising Security</a:t>
            </a:r>
            <a:endParaRPr b="0" i="0" sz="1750" u="none" cap="none" strike="noStrike">
              <a:solidFill>
                <a:schemeClr val="accent6"/>
              </a:solidFill>
            </a:endParaRPr>
          </a:p>
        </p:txBody>
      </p:sp>
      <p:sp>
        <p:nvSpPr>
          <p:cNvPr id="297" name="Google Shape;297;p28"/>
          <p:cNvSpPr/>
          <p:nvPr/>
        </p:nvSpPr>
        <p:spPr>
          <a:xfrm>
            <a:off x="812602" y="2451735"/>
            <a:ext cx="7518900" cy="572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5E0DF"/>
              </a:buClr>
              <a:buSzPts val="1400"/>
              <a:buFont typeface="Inter"/>
              <a:buNone/>
            </a:pPr>
            <a:r>
              <a:rPr b="0" i="0" lang="en-US" sz="1400" u="none" cap="none" strike="noStrike">
                <a:solidFill>
                  <a:srgbClr val="E5E0DF"/>
                </a:solidFill>
                <a:latin typeface="Inter"/>
                <a:ea typeface="Inter"/>
                <a:cs typeface="Inter"/>
                <a:sym typeface="Inter"/>
              </a:rPr>
              <a:t>McEliece offers strong quantum resistance by trading off key size for proven robustness, making it suitable for UAV security.</a:t>
            </a:r>
            <a:endParaRPr b="0" i="0" sz="1400" u="none" cap="none" strike="noStrike"/>
          </a:p>
        </p:txBody>
      </p:sp>
      <p:sp>
        <p:nvSpPr>
          <p:cNvPr id="298" name="Google Shape;298;p28"/>
          <p:cNvSpPr/>
          <p:nvPr/>
        </p:nvSpPr>
        <p:spPr>
          <a:xfrm>
            <a:off x="626150" y="3389471"/>
            <a:ext cx="7891800" cy="1332000"/>
          </a:xfrm>
          <a:prstGeom prst="roundRect">
            <a:avLst>
              <a:gd fmla="val 5641"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812602" y="3575923"/>
            <a:ext cx="2236500" cy="2793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5E0DF"/>
              </a:buClr>
              <a:buSzPts val="1750"/>
              <a:buFont typeface="Inter"/>
              <a:buNone/>
            </a:pPr>
            <a:r>
              <a:rPr b="1" i="0" lang="en-US" sz="1750" u="none" cap="none" strike="noStrike">
                <a:solidFill>
                  <a:schemeClr val="accent6"/>
                </a:solidFill>
                <a:latin typeface="Inter"/>
                <a:ea typeface="Inter"/>
                <a:cs typeface="Inter"/>
                <a:sym typeface="Inter"/>
              </a:rPr>
              <a:t>Future Optimization</a:t>
            </a:r>
            <a:endParaRPr b="0" i="0" sz="1750" u="none" cap="none" strike="noStrike">
              <a:solidFill>
                <a:schemeClr val="accent6"/>
              </a:solidFill>
            </a:endParaRPr>
          </a:p>
        </p:txBody>
      </p:sp>
      <p:sp>
        <p:nvSpPr>
          <p:cNvPr id="300" name="Google Shape;300;p28"/>
          <p:cNvSpPr/>
          <p:nvPr/>
        </p:nvSpPr>
        <p:spPr>
          <a:xfrm>
            <a:off x="812602" y="3962638"/>
            <a:ext cx="7518900" cy="572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5E0DF"/>
              </a:buClr>
              <a:buSzPts val="1400"/>
              <a:buFont typeface="Inter"/>
              <a:buNone/>
            </a:pPr>
            <a:r>
              <a:rPr b="0" i="0" lang="en-US" sz="1400" u="none" cap="none" strike="noStrike">
                <a:solidFill>
                  <a:srgbClr val="E5E0DF"/>
                </a:solidFill>
                <a:latin typeface="Inter"/>
                <a:ea typeface="Inter"/>
                <a:cs typeface="Inter"/>
                <a:sym typeface="Inter"/>
              </a:rPr>
              <a:t>Efforts should focus on optimizing PQC algorithms to fit the limited power and computational resources of IoT UAV devices.</a:t>
            </a:r>
            <a:endParaRPr b="0" i="0" sz="1400" u="none" cap="none" strike="noStrike"/>
          </a:p>
        </p:txBody>
      </p:sp>
      <p:sp>
        <p:nvSpPr>
          <p:cNvPr id="301" name="Google Shape;301;p28"/>
          <p:cNvSpPr/>
          <p:nvPr/>
        </p:nvSpPr>
        <p:spPr>
          <a:xfrm>
            <a:off x="626150" y="4900374"/>
            <a:ext cx="7891800" cy="1332000"/>
          </a:xfrm>
          <a:prstGeom prst="roundRect">
            <a:avLst>
              <a:gd fmla="val 5641"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812602" y="5086826"/>
            <a:ext cx="2236500" cy="2793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5E0DF"/>
              </a:buClr>
              <a:buSzPts val="1750"/>
              <a:buFont typeface="Inter"/>
              <a:buNone/>
            </a:pPr>
            <a:r>
              <a:rPr b="1" i="0" lang="en-US" sz="1750" u="none" cap="none" strike="noStrike">
                <a:solidFill>
                  <a:schemeClr val="accent6"/>
                </a:solidFill>
                <a:latin typeface="Inter"/>
                <a:ea typeface="Inter"/>
                <a:cs typeface="Inter"/>
                <a:sym typeface="Inter"/>
              </a:rPr>
              <a:t>Research Direction</a:t>
            </a:r>
            <a:endParaRPr b="0" i="0" sz="1750" u="none" cap="none" strike="noStrike">
              <a:solidFill>
                <a:schemeClr val="accent6"/>
              </a:solidFill>
            </a:endParaRPr>
          </a:p>
        </p:txBody>
      </p:sp>
      <p:sp>
        <p:nvSpPr>
          <p:cNvPr id="303" name="Google Shape;303;p28"/>
          <p:cNvSpPr/>
          <p:nvPr/>
        </p:nvSpPr>
        <p:spPr>
          <a:xfrm>
            <a:off x="812602" y="5473541"/>
            <a:ext cx="7518900" cy="572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5E0DF"/>
              </a:buClr>
              <a:buSzPts val="1400"/>
              <a:buFont typeface="Inter"/>
              <a:buNone/>
            </a:pPr>
            <a:r>
              <a:rPr b="0" i="0" lang="en-US" sz="1400" u="none" cap="none" strike="noStrike">
                <a:solidFill>
                  <a:srgbClr val="E5E0DF"/>
                </a:solidFill>
                <a:latin typeface="Inter"/>
                <a:ea typeface="Inter"/>
                <a:cs typeface="Inter"/>
                <a:sym typeface="Inter"/>
              </a:rPr>
              <a:t>Development of lightweight, efficient PQC approaches will be key to achieving secure and practical communication systems.</a:t>
            </a:r>
            <a:endParaRPr b="0" i="0" sz="1400" u="none" cap="none" strike="noStrike"/>
          </a:p>
        </p:txBody>
      </p:sp>
      <p:sp>
        <p:nvSpPr>
          <p:cNvPr id="304" name="Google Shape;304;p28"/>
          <p:cNvSpPr/>
          <p:nvPr/>
        </p:nvSpPr>
        <p:spPr>
          <a:xfrm>
            <a:off x="626150" y="6411278"/>
            <a:ext cx="7891800" cy="1332000"/>
          </a:xfrm>
          <a:prstGeom prst="roundRect">
            <a:avLst>
              <a:gd fmla="val 5641"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812602" y="6597729"/>
            <a:ext cx="2236500" cy="2793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5E0DF"/>
              </a:buClr>
              <a:buSzPts val="1750"/>
              <a:buFont typeface="Inter"/>
              <a:buNone/>
            </a:pPr>
            <a:r>
              <a:rPr b="1" i="0" lang="en-US" sz="1750" u="none" cap="none" strike="noStrike">
                <a:solidFill>
                  <a:schemeClr val="accent6"/>
                </a:solidFill>
                <a:latin typeface="Inter"/>
                <a:ea typeface="Inter"/>
                <a:cs typeface="Inter"/>
                <a:sym typeface="Inter"/>
              </a:rPr>
              <a:t>Goal</a:t>
            </a:r>
            <a:endParaRPr b="0" i="0" sz="1750" u="none" cap="none" strike="noStrike">
              <a:solidFill>
                <a:schemeClr val="accent6"/>
              </a:solidFill>
            </a:endParaRPr>
          </a:p>
        </p:txBody>
      </p:sp>
      <p:sp>
        <p:nvSpPr>
          <p:cNvPr id="306" name="Google Shape;306;p28"/>
          <p:cNvSpPr/>
          <p:nvPr/>
        </p:nvSpPr>
        <p:spPr>
          <a:xfrm>
            <a:off x="812602" y="6984444"/>
            <a:ext cx="7518900" cy="572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5E0DF"/>
              </a:buClr>
              <a:buSzPts val="1400"/>
              <a:buFont typeface="Inter"/>
              <a:buNone/>
            </a:pPr>
            <a:r>
              <a:rPr b="0" i="0" lang="en-US" sz="1400" u="none" cap="none" strike="noStrike">
                <a:solidFill>
                  <a:srgbClr val="E5E0DF"/>
                </a:solidFill>
                <a:latin typeface="Inter"/>
                <a:ea typeface="Inter"/>
                <a:cs typeface="Inter"/>
                <a:sym typeface="Inter"/>
              </a:rPr>
              <a:t>Ensuring reliable, quantum-resilient UAV communications to secure IoT networks against evolving cyber threats.</a:t>
            </a:r>
            <a:endParaRPr b="0" i="0" sz="14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preencoded.png" id="312" name="Google Shape;312;p2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13" name="Google Shape;313;p29"/>
          <p:cNvSpPr/>
          <p:nvPr/>
        </p:nvSpPr>
        <p:spPr>
          <a:xfrm>
            <a:off x="654963" y="245097"/>
            <a:ext cx="7509300" cy="584700"/>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FFFFFF"/>
              </a:buClr>
              <a:buSzPts val="3650"/>
              <a:buFont typeface="Inter"/>
              <a:buNone/>
            </a:pPr>
            <a:r>
              <a:rPr b="1" i="0" lang="en-US" sz="3650" u="none" cap="none" strike="noStrike">
                <a:solidFill>
                  <a:schemeClr val="accent1"/>
                </a:solidFill>
                <a:latin typeface="Inter"/>
                <a:ea typeface="Inter"/>
                <a:cs typeface="Inter"/>
                <a:sym typeface="Inter"/>
              </a:rPr>
              <a:t>Limitations and Optimization Areas</a:t>
            </a:r>
            <a:endParaRPr b="0" i="0" sz="3650" u="none" cap="none" strike="noStrike">
              <a:solidFill>
                <a:schemeClr val="accent1"/>
              </a:solidFill>
            </a:endParaRPr>
          </a:p>
        </p:txBody>
      </p:sp>
      <p:sp>
        <p:nvSpPr>
          <p:cNvPr id="314" name="Google Shape;314;p29"/>
          <p:cNvSpPr/>
          <p:nvPr/>
        </p:nvSpPr>
        <p:spPr>
          <a:xfrm>
            <a:off x="654963" y="1481138"/>
            <a:ext cx="7834200" cy="1392900"/>
          </a:xfrm>
          <a:prstGeom prst="roundRect">
            <a:avLst>
              <a:gd fmla="val 5643"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5" name="Google Shape;315;p29"/>
          <p:cNvSpPr/>
          <p:nvPr/>
        </p:nvSpPr>
        <p:spPr>
          <a:xfrm>
            <a:off x="849630" y="1675805"/>
            <a:ext cx="2339400" cy="2925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E5E0DF"/>
              </a:buClr>
              <a:buSzPts val="1800"/>
              <a:buFont typeface="Inter"/>
              <a:buNone/>
            </a:pPr>
            <a:r>
              <a:rPr b="1" i="0" lang="en-US" sz="1800" u="none" cap="none" strike="noStrike">
                <a:solidFill>
                  <a:schemeClr val="accent6"/>
                </a:solidFill>
                <a:latin typeface="Inter"/>
                <a:ea typeface="Inter"/>
                <a:cs typeface="Inter"/>
                <a:sym typeface="Inter"/>
              </a:rPr>
              <a:t>Key Size Constraints</a:t>
            </a:r>
            <a:endParaRPr b="0" i="0" sz="1800" u="none" cap="none" strike="noStrike">
              <a:solidFill>
                <a:schemeClr val="accent6"/>
              </a:solidFill>
            </a:endParaRPr>
          </a:p>
        </p:txBody>
      </p:sp>
      <p:sp>
        <p:nvSpPr>
          <p:cNvPr id="316" name="Google Shape;316;p29"/>
          <p:cNvSpPr/>
          <p:nvPr/>
        </p:nvSpPr>
        <p:spPr>
          <a:xfrm>
            <a:off x="849630" y="2080498"/>
            <a:ext cx="7444800" cy="5988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E5E0DF"/>
              </a:buClr>
              <a:buSzPts val="1450"/>
              <a:buFont typeface="Inter"/>
              <a:buNone/>
            </a:pPr>
            <a:r>
              <a:rPr b="0" i="0" lang="en-US" sz="1450" u="none" cap="none" strike="noStrike">
                <a:solidFill>
                  <a:srgbClr val="E5E0DF"/>
                </a:solidFill>
                <a:latin typeface="Inter"/>
                <a:ea typeface="Inter"/>
                <a:cs typeface="Inter"/>
                <a:sym typeface="Inter"/>
              </a:rPr>
              <a:t>Extended key sizes restrict the deployment on low-power and resource-limited IoT devices, necessitating efficient compression techniques or alternative variants.</a:t>
            </a:r>
            <a:endParaRPr b="0" i="0" sz="1450" u="none" cap="none" strike="noStrike"/>
          </a:p>
        </p:txBody>
      </p:sp>
      <p:sp>
        <p:nvSpPr>
          <p:cNvPr id="317" name="Google Shape;317;p29"/>
          <p:cNvSpPr/>
          <p:nvPr/>
        </p:nvSpPr>
        <p:spPr>
          <a:xfrm>
            <a:off x="654963" y="3061097"/>
            <a:ext cx="7834200" cy="1392900"/>
          </a:xfrm>
          <a:prstGeom prst="roundRect">
            <a:avLst>
              <a:gd fmla="val 5643"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849630" y="3255764"/>
            <a:ext cx="2339400" cy="2925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E5E0DF"/>
              </a:buClr>
              <a:buSzPts val="1800"/>
              <a:buFont typeface="Inter"/>
              <a:buNone/>
            </a:pPr>
            <a:r>
              <a:rPr b="1" i="0" lang="en-US" sz="1800" u="none" cap="none" strike="noStrike">
                <a:solidFill>
                  <a:schemeClr val="accent6"/>
                </a:solidFill>
                <a:latin typeface="Inter"/>
                <a:ea typeface="Inter"/>
                <a:cs typeface="Inter"/>
                <a:sym typeface="Inter"/>
              </a:rPr>
              <a:t>Memory Footprint</a:t>
            </a:r>
            <a:endParaRPr b="0" i="0" sz="1800" u="none" cap="none" strike="noStrike">
              <a:solidFill>
                <a:schemeClr val="accent6"/>
              </a:solidFill>
            </a:endParaRPr>
          </a:p>
        </p:txBody>
      </p:sp>
      <p:sp>
        <p:nvSpPr>
          <p:cNvPr id="319" name="Google Shape;319;p29"/>
          <p:cNvSpPr/>
          <p:nvPr/>
        </p:nvSpPr>
        <p:spPr>
          <a:xfrm>
            <a:off x="849630" y="3660458"/>
            <a:ext cx="7444800" cy="5988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E5E0DF"/>
              </a:buClr>
              <a:buSzPts val="1450"/>
              <a:buFont typeface="Inter"/>
              <a:buNone/>
            </a:pPr>
            <a:r>
              <a:rPr b="0" i="0" lang="en-US" sz="1450" u="none" cap="none" strike="noStrike">
                <a:solidFill>
                  <a:srgbClr val="E5E0DF"/>
                </a:solidFill>
                <a:latin typeface="Inter"/>
                <a:ea typeface="Inter"/>
                <a:cs typeface="Inter"/>
                <a:sym typeface="Inter"/>
              </a:rPr>
              <a:t>Optimization of memory usage in embedded systems is critical to enable McEliece’s practical application in constrained environments.</a:t>
            </a:r>
            <a:endParaRPr b="0" i="0" sz="1450" u="none" cap="none" strike="noStrike"/>
          </a:p>
        </p:txBody>
      </p:sp>
      <p:sp>
        <p:nvSpPr>
          <p:cNvPr id="320" name="Google Shape;320;p29"/>
          <p:cNvSpPr/>
          <p:nvPr/>
        </p:nvSpPr>
        <p:spPr>
          <a:xfrm>
            <a:off x="654963" y="4641056"/>
            <a:ext cx="7834200" cy="1392900"/>
          </a:xfrm>
          <a:prstGeom prst="roundRect">
            <a:avLst>
              <a:gd fmla="val 5643"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849630" y="4835723"/>
            <a:ext cx="2339400" cy="2925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E5E0DF"/>
              </a:buClr>
              <a:buSzPts val="1800"/>
              <a:buFont typeface="Inter"/>
              <a:buNone/>
            </a:pPr>
            <a:r>
              <a:rPr b="1" i="0" lang="en-US" sz="1800" u="none" cap="none" strike="noStrike">
                <a:solidFill>
                  <a:schemeClr val="accent6"/>
                </a:solidFill>
                <a:latin typeface="Inter"/>
                <a:ea typeface="Inter"/>
                <a:cs typeface="Inter"/>
                <a:sym typeface="Inter"/>
              </a:rPr>
              <a:t>Security Concerns</a:t>
            </a:r>
            <a:endParaRPr b="0" i="0" sz="1800" u="none" cap="none" strike="noStrike">
              <a:solidFill>
                <a:schemeClr val="accent6"/>
              </a:solidFill>
            </a:endParaRPr>
          </a:p>
        </p:txBody>
      </p:sp>
      <p:sp>
        <p:nvSpPr>
          <p:cNvPr id="322" name="Google Shape;322;p29"/>
          <p:cNvSpPr/>
          <p:nvPr/>
        </p:nvSpPr>
        <p:spPr>
          <a:xfrm>
            <a:off x="849630" y="5240417"/>
            <a:ext cx="7444800" cy="5988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E5E0DF"/>
              </a:buClr>
              <a:buSzPts val="1450"/>
              <a:buFont typeface="Inter"/>
              <a:buNone/>
            </a:pPr>
            <a:r>
              <a:rPr b="0" i="0" lang="en-US" sz="1450" u="none" cap="none" strike="noStrike">
                <a:solidFill>
                  <a:srgbClr val="E5E0DF"/>
                </a:solidFill>
                <a:latin typeface="Inter"/>
                <a:ea typeface="Inter"/>
                <a:cs typeface="Inter"/>
                <a:sym typeface="Inter"/>
              </a:rPr>
              <a:t>Vulnerabilities to side-channel attacks require the development of hardware-based countermeasures to prevent leakage of sensitive information.</a:t>
            </a:r>
            <a:endParaRPr b="0" i="0" sz="1450" u="none" cap="none" strike="noStrike"/>
          </a:p>
        </p:txBody>
      </p:sp>
      <p:sp>
        <p:nvSpPr>
          <p:cNvPr id="323" name="Google Shape;323;p29"/>
          <p:cNvSpPr/>
          <p:nvPr/>
        </p:nvSpPr>
        <p:spPr>
          <a:xfrm>
            <a:off x="654975" y="6221027"/>
            <a:ext cx="7834200" cy="1767900"/>
          </a:xfrm>
          <a:prstGeom prst="roundRect">
            <a:avLst>
              <a:gd fmla="val 5643"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849630" y="6415683"/>
            <a:ext cx="2742000" cy="2925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E5E0DF"/>
              </a:buClr>
              <a:buSzPts val="1800"/>
              <a:buFont typeface="Inter"/>
              <a:buNone/>
            </a:pPr>
            <a:r>
              <a:rPr b="1" i="0" lang="en-US" sz="1800" u="none" cap="none" strike="noStrike">
                <a:solidFill>
                  <a:schemeClr val="accent6"/>
                </a:solidFill>
                <a:latin typeface="Inter"/>
                <a:ea typeface="Inter"/>
                <a:cs typeface="Inter"/>
                <a:sym typeface="Inter"/>
              </a:rPr>
              <a:t>Performance Bottlenecks</a:t>
            </a:r>
            <a:endParaRPr b="0" i="0" sz="1800" u="none" cap="none" strike="noStrike">
              <a:solidFill>
                <a:schemeClr val="accent6"/>
              </a:solidFill>
            </a:endParaRPr>
          </a:p>
        </p:txBody>
      </p:sp>
      <p:sp>
        <p:nvSpPr>
          <p:cNvPr id="325" name="Google Shape;325;p29"/>
          <p:cNvSpPr/>
          <p:nvPr/>
        </p:nvSpPr>
        <p:spPr>
          <a:xfrm>
            <a:off x="849630" y="7089901"/>
            <a:ext cx="7444800" cy="5988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E5E0DF"/>
              </a:buClr>
              <a:buSzPts val="1450"/>
              <a:buFont typeface="Inter"/>
              <a:buNone/>
            </a:pPr>
            <a:r>
              <a:rPr b="0" i="0" lang="en-US" sz="1450" u="none" cap="none" strike="noStrike">
                <a:solidFill>
                  <a:srgbClr val="E5E0DF"/>
                </a:solidFill>
                <a:latin typeface="Inter"/>
                <a:ea typeface="Inter"/>
                <a:cs typeface="Inter"/>
                <a:sym typeface="Inter"/>
              </a:rPr>
              <a:t>Inefficiencies in key generation and distribution processes limit scalability and call for formal verification to ensure robustness.</a:t>
            </a:r>
            <a:endParaRPr b="0" i="0" sz="145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p:nvPr/>
        </p:nvSpPr>
        <p:spPr>
          <a:xfrm>
            <a:off x="793800" y="714728"/>
            <a:ext cx="12065100" cy="12216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Inter"/>
              <a:buNone/>
            </a:pPr>
            <a:r>
              <a:rPr b="1" i="0" lang="en-US" sz="4450" u="none" cap="none" strike="noStrike">
                <a:solidFill>
                  <a:schemeClr val="accent1"/>
                </a:solidFill>
                <a:latin typeface="Inter"/>
                <a:ea typeface="Inter"/>
                <a:cs typeface="Inter"/>
                <a:sym typeface="Inter"/>
              </a:rPr>
              <a:t>Future Work: Long-Term Viability of PQC in IoT</a:t>
            </a:r>
            <a:endParaRPr b="0" i="0" sz="4450" u="none" cap="none" strike="noStrike">
              <a:solidFill>
                <a:schemeClr val="accent1"/>
              </a:solidFill>
            </a:endParaRPr>
          </a:p>
        </p:txBody>
      </p:sp>
      <p:sp>
        <p:nvSpPr>
          <p:cNvPr id="332" name="Google Shape;332;p30"/>
          <p:cNvSpPr/>
          <p:nvPr/>
        </p:nvSpPr>
        <p:spPr>
          <a:xfrm>
            <a:off x="793790" y="2644854"/>
            <a:ext cx="510300" cy="510300"/>
          </a:xfrm>
          <a:prstGeom prst="roundRect">
            <a:avLst>
              <a:gd fmla="val 18669"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1530906" y="264485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Inter"/>
              <a:buNone/>
            </a:pPr>
            <a:r>
              <a:rPr b="1" i="0" lang="en-US" sz="2200" u="none" cap="none" strike="noStrike">
                <a:solidFill>
                  <a:schemeClr val="accent6"/>
                </a:solidFill>
                <a:latin typeface="Inter"/>
                <a:ea typeface="Inter"/>
                <a:cs typeface="Inter"/>
                <a:sym typeface="Inter"/>
              </a:rPr>
              <a:t>Hybrid PQC Schemes</a:t>
            </a:r>
            <a:endParaRPr b="0" i="0" sz="2200" u="none" cap="none" strike="noStrike">
              <a:solidFill>
                <a:schemeClr val="accent6"/>
              </a:solidFill>
            </a:endParaRPr>
          </a:p>
        </p:txBody>
      </p:sp>
      <p:sp>
        <p:nvSpPr>
          <p:cNvPr id="334" name="Google Shape;334;p30"/>
          <p:cNvSpPr/>
          <p:nvPr/>
        </p:nvSpPr>
        <p:spPr>
          <a:xfrm>
            <a:off x="1530906" y="3485311"/>
            <a:ext cx="34593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Employ hybrid approaches combining McEliece with other algorithms to reduce key sizes while boosting security strength.</a:t>
            </a:r>
            <a:endParaRPr b="0" i="0" sz="1750" u="none" cap="none" strike="noStrike"/>
          </a:p>
        </p:txBody>
      </p:sp>
      <p:sp>
        <p:nvSpPr>
          <p:cNvPr id="335" name="Google Shape;335;p30"/>
          <p:cNvSpPr/>
          <p:nvPr/>
        </p:nvSpPr>
        <p:spPr>
          <a:xfrm>
            <a:off x="5216962" y="2644854"/>
            <a:ext cx="510300" cy="510300"/>
          </a:xfrm>
          <a:prstGeom prst="roundRect">
            <a:avLst>
              <a:gd fmla="val 18669"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5954078" y="264485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Inter"/>
              <a:buNone/>
            </a:pPr>
            <a:r>
              <a:rPr b="1" i="0" lang="en-US" sz="2200" u="none" cap="none" strike="noStrike">
                <a:solidFill>
                  <a:schemeClr val="accent6"/>
                </a:solidFill>
                <a:latin typeface="Inter"/>
                <a:ea typeface="Inter"/>
                <a:cs typeface="Inter"/>
                <a:sym typeface="Inter"/>
              </a:rPr>
              <a:t>Lightweight Variants</a:t>
            </a:r>
            <a:endParaRPr b="0" i="0" sz="2200" u="none" cap="none" strike="noStrike">
              <a:solidFill>
                <a:schemeClr val="accent6"/>
              </a:solidFill>
            </a:endParaRPr>
          </a:p>
        </p:txBody>
      </p:sp>
      <p:sp>
        <p:nvSpPr>
          <p:cNvPr id="337" name="Google Shape;337;p30"/>
          <p:cNvSpPr/>
          <p:nvPr/>
        </p:nvSpPr>
        <p:spPr>
          <a:xfrm>
            <a:off x="5954078" y="3135273"/>
            <a:ext cx="34593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Developing streamlined McEliece versions targeted for IoT enhances compatibility with constrained devices.</a:t>
            </a:r>
            <a:endParaRPr b="0" i="0" sz="1750" u="none" cap="none" strike="noStrike"/>
          </a:p>
        </p:txBody>
      </p:sp>
      <p:sp>
        <p:nvSpPr>
          <p:cNvPr id="338" name="Google Shape;338;p30"/>
          <p:cNvSpPr/>
          <p:nvPr/>
        </p:nvSpPr>
        <p:spPr>
          <a:xfrm>
            <a:off x="9640133" y="2644854"/>
            <a:ext cx="510300" cy="510300"/>
          </a:xfrm>
          <a:prstGeom prst="roundRect">
            <a:avLst>
              <a:gd fmla="val 18669"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10377249" y="2644854"/>
            <a:ext cx="3459300" cy="70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Inter"/>
              <a:buNone/>
            </a:pPr>
            <a:r>
              <a:rPr b="1" i="0" lang="en-US" sz="2200" u="none" cap="none" strike="noStrike">
                <a:solidFill>
                  <a:schemeClr val="accent6"/>
                </a:solidFill>
                <a:latin typeface="Inter"/>
                <a:ea typeface="Inter"/>
                <a:cs typeface="Inter"/>
                <a:sym typeface="Inter"/>
              </a:rPr>
              <a:t>Blockchain-Enabled Key Management</a:t>
            </a:r>
            <a:endParaRPr b="0" i="0" sz="2200" u="none" cap="none" strike="noStrike">
              <a:solidFill>
                <a:schemeClr val="accent6"/>
              </a:solidFill>
            </a:endParaRPr>
          </a:p>
        </p:txBody>
      </p:sp>
      <p:sp>
        <p:nvSpPr>
          <p:cNvPr id="340" name="Google Shape;340;p30"/>
          <p:cNvSpPr/>
          <p:nvPr/>
        </p:nvSpPr>
        <p:spPr>
          <a:xfrm>
            <a:off x="10377249" y="3427641"/>
            <a:ext cx="34593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Integrating blockchain can decentralize trust and improve the security of cryptographic key distribution across IoT networks.</a:t>
            </a:r>
            <a:endParaRPr b="0" i="0" sz="1750" u="none" cap="none" strike="noStrike"/>
          </a:p>
        </p:txBody>
      </p:sp>
      <p:sp>
        <p:nvSpPr>
          <p:cNvPr id="341" name="Google Shape;341;p30"/>
          <p:cNvSpPr/>
          <p:nvPr/>
        </p:nvSpPr>
        <p:spPr>
          <a:xfrm>
            <a:off x="793790" y="5423178"/>
            <a:ext cx="510300" cy="510300"/>
          </a:xfrm>
          <a:prstGeom prst="roundRect">
            <a:avLst>
              <a:gd fmla="val 18669"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1530906" y="5423178"/>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Inter"/>
              <a:buNone/>
            </a:pPr>
            <a:r>
              <a:rPr b="1" i="0" lang="en-US" sz="2200" u="none" cap="none" strike="noStrike">
                <a:solidFill>
                  <a:schemeClr val="accent6"/>
                </a:solidFill>
                <a:latin typeface="Inter"/>
                <a:ea typeface="Inter"/>
                <a:cs typeface="Inter"/>
                <a:sym typeface="Inter"/>
              </a:rPr>
              <a:t>Real-World Validation</a:t>
            </a:r>
            <a:endParaRPr b="0" i="0" sz="2200" u="none" cap="none" strike="noStrike">
              <a:solidFill>
                <a:schemeClr val="accent6"/>
              </a:solidFill>
            </a:endParaRPr>
          </a:p>
        </p:txBody>
      </p:sp>
      <p:sp>
        <p:nvSpPr>
          <p:cNvPr id="343" name="Google Shape;343;p30"/>
          <p:cNvSpPr/>
          <p:nvPr/>
        </p:nvSpPr>
        <p:spPr>
          <a:xfrm>
            <a:off x="1530906" y="6370796"/>
            <a:ext cx="56709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Extensive deployment and testing in real environments will be essential to assess performance and scalability.</a:t>
            </a:r>
            <a:endParaRPr b="0" i="0" sz="1750" u="none" cap="none" strike="noStrike"/>
          </a:p>
        </p:txBody>
      </p:sp>
      <p:sp>
        <p:nvSpPr>
          <p:cNvPr id="344" name="Google Shape;344;p30"/>
          <p:cNvSpPr/>
          <p:nvPr/>
        </p:nvSpPr>
        <p:spPr>
          <a:xfrm>
            <a:off x="7428667" y="5423178"/>
            <a:ext cx="510300" cy="510300"/>
          </a:xfrm>
          <a:prstGeom prst="roundRect">
            <a:avLst>
              <a:gd fmla="val 18669"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8165783" y="5423178"/>
            <a:ext cx="3716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Inter"/>
              <a:buNone/>
            </a:pPr>
            <a:r>
              <a:rPr b="1" i="0" lang="en-US" sz="2200" u="none" cap="none" strike="noStrike">
                <a:solidFill>
                  <a:schemeClr val="accent6"/>
                </a:solidFill>
                <a:latin typeface="Inter"/>
                <a:ea typeface="Inter"/>
                <a:cs typeface="Inter"/>
                <a:sym typeface="Inter"/>
              </a:rPr>
              <a:t>Quantum-Resistant Updates</a:t>
            </a:r>
            <a:endParaRPr b="0" i="0" sz="2200" u="none" cap="none" strike="noStrike">
              <a:solidFill>
                <a:schemeClr val="accent6"/>
              </a:solidFill>
            </a:endParaRPr>
          </a:p>
        </p:txBody>
      </p:sp>
      <p:sp>
        <p:nvSpPr>
          <p:cNvPr id="346" name="Google Shape;346;p30"/>
          <p:cNvSpPr/>
          <p:nvPr/>
        </p:nvSpPr>
        <p:spPr>
          <a:xfrm>
            <a:off x="8165783" y="6370796"/>
            <a:ext cx="56709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Implementing secure firmware updates resistant to quantum attacks ensures long-term security of IoT devices.</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descr="preencoded.png" id="52" name="Google Shape;52;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3" name="Google Shape;53;p13"/>
          <p:cNvSpPr/>
          <p:nvPr/>
        </p:nvSpPr>
        <p:spPr>
          <a:xfrm>
            <a:off x="6096700" y="674625"/>
            <a:ext cx="7815300" cy="1914900"/>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Clr>
                <a:srgbClr val="FFFFFF"/>
              </a:buClr>
              <a:buSzPts val="4000"/>
              <a:buFont typeface="Inter"/>
              <a:buNone/>
            </a:pPr>
            <a:r>
              <a:rPr b="1" i="0" lang="en-US" sz="4000" u="none" cap="none" strike="noStrike">
                <a:solidFill>
                  <a:schemeClr val="accent1"/>
                </a:solidFill>
                <a:latin typeface="Inter"/>
                <a:ea typeface="Inter"/>
                <a:cs typeface="Inter"/>
                <a:sym typeface="Inter"/>
              </a:rPr>
              <a:t>Securing IoT-Based UAVs with Post-Quantum Code-Based Cryptography</a:t>
            </a:r>
            <a:endParaRPr b="0" i="0" sz="4000" u="none" cap="none" strike="noStrike">
              <a:solidFill>
                <a:schemeClr val="accent1"/>
              </a:solidFill>
              <a:latin typeface="Calibri"/>
              <a:ea typeface="Calibri"/>
              <a:cs typeface="Calibri"/>
              <a:sym typeface="Calibri"/>
            </a:endParaRPr>
          </a:p>
        </p:txBody>
      </p:sp>
      <p:sp>
        <p:nvSpPr>
          <p:cNvPr id="54" name="Google Shape;54;p13"/>
          <p:cNvSpPr/>
          <p:nvPr/>
        </p:nvSpPr>
        <p:spPr>
          <a:xfrm>
            <a:off x="6096700" y="2897200"/>
            <a:ext cx="7815300" cy="13146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5E0DF"/>
              </a:buClr>
              <a:buSzPts val="1600"/>
              <a:buFont typeface="Inter"/>
              <a:buNone/>
            </a:pPr>
            <a:r>
              <a:rPr b="0" i="0" lang="en-US" sz="1600" u="none" cap="none" strike="noStrike">
                <a:solidFill>
                  <a:srgbClr val="E5E0DF"/>
                </a:solidFill>
                <a:latin typeface="Inter"/>
                <a:ea typeface="Inter"/>
                <a:cs typeface="Inter"/>
                <a:sym typeface="Inter"/>
              </a:rPr>
              <a:t>IoT devices are rapidly transforming modern applications, projected to exceed 75 billion by 2025. They enable automation, monitoring, and control across various industries. Use cases range from precision farming and remote healthcare to UAV applications for delivery and surveillance.</a:t>
            </a:r>
            <a:endParaRPr b="0" i="0" sz="1600" u="none" cap="none" strike="noStrike">
              <a:solidFill>
                <a:schemeClr val="dk1"/>
              </a:solidFill>
              <a:latin typeface="Calibri"/>
              <a:ea typeface="Calibri"/>
              <a:cs typeface="Calibri"/>
              <a:sym typeface="Calibri"/>
            </a:endParaRPr>
          </a:p>
        </p:txBody>
      </p:sp>
      <p:sp>
        <p:nvSpPr>
          <p:cNvPr id="55" name="Google Shape;55;p13"/>
          <p:cNvSpPr/>
          <p:nvPr/>
        </p:nvSpPr>
        <p:spPr>
          <a:xfrm>
            <a:off x="6096550" y="4437650"/>
            <a:ext cx="7815300" cy="991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5E0DF"/>
              </a:buClr>
              <a:buSzPts val="1600"/>
              <a:buFont typeface="Inter"/>
              <a:buNone/>
            </a:pPr>
            <a:r>
              <a:rPr b="0" i="0" lang="en-US" sz="1600" u="none" cap="none" strike="noStrike">
                <a:solidFill>
                  <a:srgbClr val="E5E0DF"/>
                </a:solidFill>
                <a:latin typeface="Inter"/>
                <a:ea typeface="Inter"/>
                <a:cs typeface="Inter"/>
                <a:sym typeface="Inter"/>
              </a:rPr>
              <a:t>IoT ecosystems rely on data-driven decision-making, leveraging real-time analytics and AI/ML-powered predictions. Data integrity and security are paramount, protecting sensitive information and ensuring trustworthy operations.</a:t>
            </a:r>
            <a:endParaRPr b="0" i="0" sz="1600" u="none" cap="none" strike="noStrike">
              <a:solidFill>
                <a:schemeClr val="dk1"/>
              </a:solidFill>
              <a:latin typeface="Calibri"/>
              <a:ea typeface="Calibri"/>
              <a:cs typeface="Calibri"/>
              <a:sym typeface="Calibri"/>
            </a:endParaRPr>
          </a:p>
        </p:txBody>
      </p:sp>
      <p:sp>
        <p:nvSpPr>
          <p:cNvPr id="56" name="Google Shape;56;p13"/>
          <p:cNvSpPr/>
          <p:nvPr/>
        </p:nvSpPr>
        <p:spPr>
          <a:xfrm>
            <a:off x="6096700" y="5659600"/>
            <a:ext cx="7815000" cy="13146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5E0DF"/>
              </a:buClr>
              <a:buSzPts val="1600"/>
              <a:buFont typeface="Inter"/>
              <a:buNone/>
            </a:pPr>
            <a:r>
              <a:rPr b="0" i="0" lang="en-US" sz="1600" u="none" cap="none" strike="noStrike">
                <a:solidFill>
                  <a:srgbClr val="E5E0DF"/>
                </a:solidFill>
                <a:latin typeface="Inter"/>
                <a:ea typeface="Inter"/>
                <a:cs typeface="Inter"/>
                <a:sym typeface="Inter"/>
              </a:rPr>
              <a:t>This presentation introduces the importance of post-quantum code-based cryptography for securing IoT-based UAV devices, highlighting the need to protect against quantum computing threats and the role of code-based cryptographic techniques.</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preencoded.png" id="352" name="Google Shape;352;p31"/>
          <p:cNvPicPr preferRelativeResize="0"/>
          <p:nvPr/>
        </p:nvPicPr>
        <p:blipFill rotWithShape="1">
          <a:blip r:embed="rId3">
            <a:alphaModFix/>
          </a:blip>
          <a:srcRect b="0" l="0" r="0" t="0"/>
          <a:stretch/>
        </p:blipFill>
        <p:spPr>
          <a:xfrm>
            <a:off x="9144000" y="0"/>
            <a:ext cx="5486400" cy="8231385"/>
          </a:xfrm>
          <a:prstGeom prst="rect">
            <a:avLst/>
          </a:prstGeom>
          <a:noFill/>
          <a:ln>
            <a:noFill/>
          </a:ln>
        </p:spPr>
      </p:pic>
      <p:sp>
        <p:nvSpPr>
          <p:cNvPr id="353" name="Google Shape;353;p31"/>
          <p:cNvSpPr/>
          <p:nvPr/>
        </p:nvSpPr>
        <p:spPr>
          <a:xfrm>
            <a:off x="615799" y="120279"/>
            <a:ext cx="5112300" cy="306600"/>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FFFFF"/>
              </a:buClr>
              <a:buSzPts val="3850"/>
              <a:buFont typeface="Inter"/>
              <a:buNone/>
            </a:pPr>
            <a:r>
              <a:rPr b="1" i="0" lang="en-US" sz="3850" u="none" cap="none" strike="noStrike">
                <a:solidFill>
                  <a:schemeClr val="accent1"/>
                </a:solidFill>
                <a:latin typeface="Inter"/>
                <a:ea typeface="Inter"/>
                <a:cs typeface="Inter"/>
                <a:sym typeface="Inter"/>
              </a:rPr>
              <a:t>Future Research Directions</a:t>
            </a:r>
            <a:endParaRPr b="0" i="0" sz="3850" u="none" cap="none" strike="noStrike">
              <a:solidFill>
                <a:schemeClr val="accent1"/>
              </a:solidFill>
            </a:endParaRPr>
          </a:p>
        </p:txBody>
      </p:sp>
      <p:sp>
        <p:nvSpPr>
          <p:cNvPr id="354" name="Google Shape;354;p31"/>
          <p:cNvSpPr/>
          <p:nvPr/>
        </p:nvSpPr>
        <p:spPr>
          <a:xfrm>
            <a:off x="615799" y="1571131"/>
            <a:ext cx="2935500" cy="3066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5E0DF"/>
              </a:buClr>
              <a:buSzPts val="1900"/>
              <a:buFont typeface="Inter"/>
              <a:buNone/>
            </a:pPr>
            <a:r>
              <a:rPr b="1" i="0" lang="en-US" sz="1900" u="none" cap="none" strike="noStrike">
                <a:solidFill>
                  <a:schemeClr val="accent6"/>
                </a:solidFill>
                <a:latin typeface="Inter"/>
                <a:ea typeface="Inter"/>
                <a:cs typeface="Inter"/>
                <a:sym typeface="Inter"/>
              </a:rPr>
              <a:t>Post-Quantum Signatures</a:t>
            </a:r>
            <a:endParaRPr b="0" i="0" sz="1900" u="none" cap="none" strike="noStrike">
              <a:solidFill>
                <a:schemeClr val="accent6"/>
              </a:solidFill>
            </a:endParaRPr>
          </a:p>
        </p:txBody>
      </p:sp>
      <p:sp>
        <p:nvSpPr>
          <p:cNvPr id="355" name="Google Shape;355;p31"/>
          <p:cNvSpPr/>
          <p:nvPr/>
        </p:nvSpPr>
        <p:spPr>
          <a:xfrm>
            <a:off x="673425" y="2266875"/>
            <a:ext cx="7980000" cy="5043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5E0DF"/>
              </a:buClr>
              <a:buSzPts val="1500"/>
              <a:buFont typeface="Inter"/>
              <a:buNone/>
            </a:pPr>
            <a:r>
              <a:rPr b="0" i="0" lang="en-US" sz="1500" u="none" cap="none" strike="noStrike">
                <a:solidFill>
                  <a:srgbClr val="E5E0DF"/>
                </a:solidFill>
                <a:latin typeface="Inter"/>
                <a:ea typeface="Inter"/>
                <a:cs typeface="Inter"/>
                <a:sym typeface="Inter"/>
              </a:rPr>
              <a:t>Exploration of quantum-resistant digital signature schemes for strong authentication mechanisms.</a:t>
            </a:r>
            <a:endParaRPr b="0" i="0" sz="1500" u="none" cap="none" strike="noStrike"/>
          </a:p>
        </p:txBody>
      </p:sp>
      <p:sp>
        <p:nvSpPr>
          <p:cNvPr id="356" name="Google Shape;356;p31"/>
          <p:cNvSpPr/>
          <p:nvPr/>
        </p:nvSpPr>
        <p:spPr>
          <a:xfrm>
            <a:off x="673425" y="2917379"/>
            <a:ext cx="3357000" cy="3066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5E0DF"/>
              </a:buClr>
              <a:buSzPts val="1900"/>
              <a:buFont typeface="Inter"/>
              <a:buNone/>
            </a:pPr>
            <a:r>
              <a:rPr b="1" i="0" lang="en-US" sz="1900" u="none" cap="none" strike="noStrike">
                <a:solidFill>
                  <a:schemeClr val="accent6"/>
                </a:solidFill>
                <a:latin typeface="Inter"/>
                <a:ea typeface="Inter"/>
                <a:cs typeface="Inter"/>
                <a:sym typeface="Inter"/>
              </a:rPr>
              <a:t>Hardware Acceleration</a:t>
            </a:r>
            <a:endParaRPr b="0" i="0" sz="1900" u="none" cap="none" strike="noStrike">
              <a:solidFill>
                <a:schemeClr val="accent6"/>
              </a:solidFill>
            </a:endParaRPr>
          </a:p>
        </p:txBody>
      </p:sp>
      <p:sp>
        <p:nvSpPr>
          <p:cNvPr id="357" name="Google Shape;357;p31"/>
          <p:cNvSpPr/>
          <p:nvPr/>
        </p:nvSpPr>
        <p:spPr>
          <a:xfrm>
            <a:off x="673425" y="3370175"/>
            <a:ext cx="7832700" cy="628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5E0DF"/>
              </a:buClr>
              <a:buSzPts val="1500"/>
              <a:buFont typeface="Inter"/>
              <a:buNone/>
            </a:pPr>
            <a:r>
              <a:rPr b="0" i="0" lang="en-US" sz="1500" u="none" cap="none" strike="noStrike">
                <a:solidFill>
                  <a:srgbClr val="E5E0DF"/>
                </a:solidFill>
                <a:latin typeface="Inter"/>
                <a:ea typeface="Inter"/>
                <a:cs typeface="Inter"/>
                <a:sym typeface="Inter"/>
              </a:rPr>
              <a:t>Designing dedicated hardware accelerators to optimize McEliece cryptographic operations and increase efficiency.</a:t>
            </a:r>
            <a:endParaRPr b="0" i="0" sz="1500" u="none" cap="none" strike="noStrike"/>
          </a:p>
        </p:txBody>
      </p:sp>
      <p:sp>
        <p:nvSpPr>
          <p:cNvPr id="358" name="Google Shape;358;p31"/>
          <p:cNvSpPr/>
          <p:nvPr/>
        </p:nvSpPr>
        <p:spPr>
          <a:xfrm>
            <a:off x="673425" y="4169196"/>
            <a:ext cx="3979200" cy="4041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5E0DF"/>
              </a:buClr>
              <a:buSzPts val="1900"/>
              <a:buFont typeface="Inter"/>
              <a:buNone/>
            </a:pPr>
            <a:r>
              <a:rPr b="1" i="0" lang="en-US" sz="1900" u="none" cap="none" strike="noStrike">
                <a:solidFill>
                  <a:schemeClr val="accent6"/>
                </a:solidFill>
                <a:latin typeface="Inter"/>
                <a:ea typeface="Inter"/>
                <a:cs typeface="Inter"/>
                <a:sym typeface="Inter"/>
              </a:rPr>
              <a:t>Homomorphic Encryption</a:t>
            </a:r>
            <a:endParaRPr b="0" i="0" sz="1900" u="none" cap="none" strike="noStrike">
              <a:solidFill>
                <a:schemeClr val="accent6"/>
              </a:solidFill>
            </a:endParaRPr>
          </a:p>
        </p:txBody>
      </p:sp>
      <p:sp>
        <p:nvSpPr>
          <p:cNvPr id="359" name="Google Shape;359;p31"/>
          <p:cNvSpPr/>
          <p:nvPr/>
        </p:nvSpPr>
        <p:spPr>
          <a:xfrm>
            <a:off x="673425" y="4597475"/>
            <a:ext cx="7759200" cy="4041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5E0DF"/>
              </a:buClr>
              <a:buSzPts val="1500"/>
              <a:buFont typeface="Inter"/>
              <a:buNone/>
            </a:pPr>
            <a:r>
              <a:rPr b="0" i="0" lang="en-US" sz="1500" u="none" cap="none" strike="noStrike">
                <a:solidFill>
                  <a:srgbClr val="E5E0DF"/>
                </a:solidFill>
                <a:latin typeface="Inter"/>
                <a:ea typeface="Inter"/>
                <a:cs typeface="Inter"/>
                <a:sym typeface="Inter"/>
              </a:rPr>
              <a:t>Integration for secure computation on encrypted data, allowing privacy-preserving processing in IoT.</a:t>
            </a:r>
            <a:endParaRPr b="0" i="0" sz="1500" u="none" cap="none" strike="noStrike"/>
          </a:p>
        </p:txBody>
      </p:sp>
      <p:sp>
        <p:nvSpPr>
          <p:cNvPr id="360" name="Google Shape;360;p31"/>
          <p:cNvSpPr/>
          <p:nvPr/>
        </p:nvSpPr>
        <p:spPr>
          <a:xfrm>
            <a:off x="673425" y="5364000"/>
            <a:ext cx="4045800" cy="5043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5E0DF"/>
              </a:buClr>
              <a:buSzPts val="1900"/>
              <a:buFont typeface="Inter"/>
              <a:buNone/>
            </a:pPr>
            <a:r>
              <a:rPr b="1" i="0" lang="en-US" sz="1900" u="none" cap="none" strike="noStrike">
                <a:solidFill>
                  <a:schemeClr val="accent6"/>
                </a:solidFill>
                <a:latin typeface="Inter"/>
                <a:ea typeface="Inter"/>
                <a:cs typeface="Inter"/>
                <a:sym typeface="Inter"/>
              </a:rPr>
              <a:t>Quantum Key Distribution</a:t>
            </a:r>
            <a:endParaRPr b="0" i="0" sz="1900" u="none" cap="none" strike="noStrike">
              <a:solidFill>
                <a:schemeClr val="accent6"/>
              </a:solidFill>
            </a:endParaRPr>
          </a:p>
        </p:txBody>
      </p:sp>
      <p:sp>
        <p:nvSpPr>
          <p:cNvPr id="361" name="Google Shape;361;p31"/>
          <p:cNvSpPr/>
          <p:nvPr/>
        </p:nvSpPr>
        <p:spPr>
          <a:xfrm>
            <a:off x="615799" y="5929200"/>
            <a:ext cx="7841400" cy="628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5E0DF"/>
              </a:buClr>
              <a:buSzPts val="1500"/>
              <a:buFont typeface="Inter"/>
              <a:buNone/>
            </a:pPr>
            <a:r>
              <a:rPr b="0" i="0" lang="en-US" sz="1500" u="none" cap="none" strike="noStrike">
                <a:solidFill>
                  <a:srgbClr val="E5E0DF"/>
                </a:solidFill>
                <a:latin typeface="Inter"/>
                <a:ea typeface="Inter"/>
                <a:cs typeface="Inter"/>
                <a:sym typeface="Inter"/>
              </a:rPr>
              <a:t>Investigating secure quantum key exchange techniques tailored for IoT network environments.</a:t>
            </a:r>
            <a:endParaRPr b="0" i="0" sz="1500" u="none" cap="none" strike="noStrike"/>
          </a:p>
        </p:txBody>
      </p:sp>
      <p:sp>
        <p:nvSpPr>
          <p:cNvPr id="362" name="Google Shape;362;p31"/>
          <p:cNvSpPr/>
          <p:nvPr/>
        </p:nvSpPr>
        <p:spPr>
          <a:xfrm>
            <a:off x="673425" y="6596175"/>
            <a:ext cx="3570300" cy="3066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5E0DF"/>
              </a:buClr>
              <a:buSzPts val="1900"/>
              <a:buFont typeface="Inter"/>
              <a:buNone/>
            </a:pPr>
            <a:r>
              <a:rPr b="1" i="0" lang="en-US" sz="1900" u="none" cap="none" strike="noStrike">
                <a:solidFill>
                  <a:schemeClr val="accent6"/>
                </a:solidFill>
                <a:latin typeface="Inter"/>
                <a:ea typeface="Inter"/>
                <a:cs typeface="Inter"/>
                <a:sym typeface="Inter"/>
              </a:rPr>
              <a:t>Algorithmic Resilience</a:t>
            </a:r>
            <a:endParaRPr b="0" i="0" sz="1900" u="none" cap="none" strike="noStrike">
              <a:solidFill>
                <a:schemeClr val="accent6"/>
              </a:solidFill>
            </a:endParaRPr>
          </a:p>
        </p:txBody>
      </p:sp>
      <p:sp>
        <p:nvSpPr>
          <p:cNvPr id="363" name="Google Shape;363;p31"/>
          <p:cNvSpPr/>
          <p:nvPr/>
        </p:nvSpPr>
        <p:spPr>
          <a:xfrm>
            <a:off x="673500" y="7153100"/>
            <a:ext cx="7759200" cy="7275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5E0DF"/>
              </a:buClr>
              <a:buSzPts val="1500"/>
              <a:buFont typeface="Inter"/>
              <a:buNone/>
            </a:pPr>
            <a:r>
              <a:rPr b="0" i="0" lang="en-US" sz="1500" u="none" cap="none" strike="noStrike">
                <a:solidFill>
                  <a:srgbClr val="E5E0DF"/>
                </a:solidFill>
                <a:latin typeface="Inter"/>
                <a:ea typeface="Inter"/>
                <a:cs typeface="Inter"/>
                <a:sym typeface="Inter"/>
              </a:rPr>
              <a:t>Studying advanced quantum computing algorithms to continuously fortify cryptographic defenses.</a:t>
            </a:r>
            <a:endParaRPr b="0" i="0" sz="150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2"/>
          <p:cNvSpPr txBox="1"/>
          <p:nvPr/>
        </p:nvSpPr>
        <p:spPr>
          <a:xfrm>
            <a:off x="3633525" y="2622900"/>
            <a:ext cx="7989000" cy="3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600">
                <a:solidFill>
                  <a:schemeClr val="accent1"/>
                </a:solidFill>
              </a:rPr>
              <a:t>THANK YOU</a:t>
            </a:r>
            <a:endParaRPr sz="96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descr="preencoded.png" id="62" name="Google Shape;62;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3" name="Google Shape;63;p14"/>
          <p:cNvSpPr/>
          <p:nvPr/>
        </p:nvSpPr>
        <p:spPr>
          <a:xfrm>
            <a:off x="608052" y="478036"/>
            <a:ext cx="7927896" cy="108585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3400"/>
              <a:buFont typeface="Inter"/>
              <a:buNone/>
            </a:pPr>
            <a:r>
              <a:rPr b="1" lang="en-US" sz="3400">
                <a:solidFill>
                  <a:schemeClr val="accent1"/>
                </a:solidFill>
                <a:latin typeface="Inter"/>
                <a:ea typeface="Inter"/>
                <a:cs typeface="Inter"/>
                <a:sym typeface="Inter"/>
              </a:rPr>
              <a:t>Post-Quantum Code-Based Cryptographic Techniques</a:t>
            </a:r>
            <a:endParaRPr sz="3400">
              <a:solidFill>
                <a:schemeClr val="accent1"/>
              </a:solidFill>
              <a:latin typeface="Calibri"/>
              <a:ea typeface="Calibri"/>
              <a:cs typeface="Calibri"/>
              <a:sym typeface="Calibri"/>
            </a:endParaRPr>
          </a:p>
        </p:txBody>
      </p:sp>
      <p:sp>
        <p:nvSpPr>
          <p:cNvPr id="64" name="Google Shape;64;p14"/>
          <p:cNvSpPr/>
          <p:nvPr/>
        </p:nvSpPr>
        <p:spPr>
          <a:xfrm>
            <a:off x="608052" y="1998107"/>
            <a:ext cx="3752017" cy="542925"/>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FFFFFF"/>
              </a:buClr>
              <a:buSzPts val="1700"/>
              <a:buFont typeface="Inter"/>
              <a:buNone/>
            </a:pPr>
            <a:r>
              <a:rPr b="1" lang="en-US" sz="1700">
                <a:solidFill>
                  <a:schemeClr val="accent6"/>
                </a:solidFill>
                <a:latin typeface="Inter"/>
                <a:ea typeface="Inter"/>
                <a:cs typeface="Inter"/>
                <a:sym typeface="Inter"/>
              </a:rPr>
              <a:t>Need for Post-Quantum Cryptography (PQC)</a:t>
            </a:r>
            <a:endParaRPr sz="1700">
              <a:solidFill>
                <a:schemeClr val="accent6"/>
              </a:solidFill>
              <a:latin typeface="Calibri"/>
              <a:ea typeface="Calibri"/>
              <a:cs typeface="Calibri"/>
              <a:sym typeface="Calibri"/>
            </a:endParaRPr>
          </a:p>
        </p:txBody>
      </p:sp>
      <p:sp>
        <p:nvSpPr>
          <p:cNvPr id="65" name="Google Shape;65;p14"/>
          <p:cNvSpPr/>
          <p:nvPr/>
        </p:nvSpPr>
        <p:spPr>
          <a:xfrm>
            <a:off x="608052" y="2714744"/>
            <a:ext cx="3752017" cy="1389459"/>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E5E0DF"/>
              </a:buClr>
              <a:buSzPts val="1350"/>
              <a:buFont typeface="Inter"/>
              <a:buNone/>
            </a:pPr>
            <a:r>
              <a:rPr lang="en-US" sz="1350">
                <a:solidFill>
                  <a:srgbClr val="E5E0DF"/>
                </a:solidFill>
                <a:latin typeface="Inter"/>
                <a:ea typeface="Inter"/>
                <a:cs typeface="Inter"/>
                <a:sym typeface="Inter"/>
              </a:rPr>
              <a:t>Quantum computers threaten current cryptographic algorithms, necessitating the development of Post-Quantum Cryptography (PQC). NIST's PQC standardization project has selected algorithms for future use.</a:t>
            </a:r>
            <a:endParaRPr sz="1350">
              <a:solidFill>
                <a:schemeClr val="dk1"/>
              </a:solidFill>
              <a:latin typeface="Calibri"/>
              <a:ea typeface="Calibri"/>
              <a:cs typeface="Calibri"/>
              <a:sym typeface="Calibri"/>
            </a:endParaRPr>
          </a:p>
        </p:txBody>
      </p:sp>
      <p:sp>
        <p:nvSpPr>
          <p:cNvPr id="66" name="Google Shape;66;p14"/>
          <p:cNvSpPr/>
          <p:nvPr/>
        </p:nvSpPr>
        <p:spPr>
          <a:xfrm>
            <a:off x="4791551" y="1998107"/>
            <a:ext cx="2699623" cy="271463"/>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FFFFFF"/>
              </a:buClr>
              <a:buSzPts val="1700"/>
              <a:buFont typeface="Inter"/>
              <a:buNone/>
            </a:pPr>
            <a:r>
              <a:rPr b="1" lang="en-US" sz="1700">
                <a:solidFill>
                  <a:schemeClr val="accent6"/>
                </a:solidFill>
                <a:latin typeface="Inter"/>
                <a:ea typeface="Inter"/>
                <a:cs typeface="Inter"/>
                <a:sym typeface="Inter"/>
              </a:rPr>
              <a:t>Code-Based Cryptography</a:t>
            </a:r>
            <a:endParaRPr sz="1700">
              <a:solidFill>
                <a:schemeClr val="accent6"/>
              </a:solidFill>
              <a:latin typeface="Calibri"/>
              <a:ea typeface="Calibri"/>
              <a:cs typeface="Calibri"/>
              <a:sym typeface="Calibri"/>
            </a:endParaRPr>
          </a:p>
        </p:txBody>
      </p:sp>
      <p:sp>
        <p:nvSpPr>
          <p:cNvPr id="67" name="Google Shape;67;p14"/>
          <p:cNvSpPr/>
          <p:nvPr/>
        </p:nvSpPr>
        <p:spPr>
          <a:xfrm>
            <a:off x="4791551" y="2791645"/>
            <a:ext cx="3752100" cy="13896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E5E0DF"/>
              </a:buClr>
              <a:buSzPts val="1350"/>
              <a:buFont typeface="Inter"/>
              <a:buNone/>
            </a:pPr>
            <a:r>
              <a:rPr lang="en-US" sz="1350">
                <a:solidFill>
                  <a:srgbClr val="E5E0DF"/>
                </a:solidFill>
                <a:latin typeface="Inter"/>
                <a:ea typeface="Inter"/>
                <a:cs typeface="Inter"/>
                <a:sym typeface="Inter"/>
              </a:rPr>
              <a:t>Code-based cryptography, such as the McEliece and Niederreiter cryptosystems, offers high security and resistance to quantum attacks, but faces challenges with large key sizes and complexity.</a:t>
            </a:r>
            <a:endParaRPr sz="1350">
              <a:solidFill>
                <a:schemeClr val="dk1"/>
              </a:solidFill>
              <a:latin typeface="Calibri"/>
              <a:ea typeface="Calibri"/>
              <a:cs typeface="Calibri"/>
              <a:sym typeface="Calibri"/>
            </a:endParaRPr>
          </a:p>
        </p:txBody>
      </p:sp>
      <p:sp>
        <p:nvSpPr>
          <p:cNvPr id="68" name="Google Shape;68;p14"/>
          <p:cNvSpPr/>
          <p:nvPr/>
        </p:nvSpPr>
        <p:spPr>
          <a:xfrm>
            <a:off x="608052" y="4651296"/>
            <a:ext cx="390882" cy="390882"/>
          </a:xfrm>
          <a:prstGeom prst="roundRect">
            <a:avLst>
              <a:gd fmla="val 18669"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1172647" y="4651296"/>
            <a:ext cx="2171700" cy="271463"/>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E5E0DF"/>
              </a:buClr>
              <a:buSzPts val="1700"/>
              <a:buFont typeface="Inter"/>
              <a:buNone/>
            </a:pPr>
            <a:r>
              <a:rPr b="1" lang="en-US" sz="1700">
                <a:solidFill>
                  <a:schemeClr val="accent6"/>
                </a:solidFill>
                <a:latin typeface="Inter"/>
                <a:ea typeface="Inter"/>
                <a:cs typeface="Inter"/>
                <a:sym typeface="Inter"/>
              </a:rPr>
              <a:t>Advantages</a:t>
            </a:r>
            <a:endParaRPr sz="1700">
              <a:solidFill>
                <a:schemeClr val="accent6"/>
              </a:solidFill>
              <a:latin typeface="Calibri"/>
              <a:ea typeface="Calibri"/>
              <a:cs typeface="Calibri"/>
              <a:sym typeface="Calibri"/>
            </a:endParaRPr>
          </a:p>
        </p:txBody>
      </p:sp>
      <p:sp>
        <p:nvSpPr>
          <p:cNvPr id="70" name="Google Shape;70;p14"/>
          <p:cNvSpPr/>
          <p:nvPr/>
        </p:nvSpPr>
        <p:spPr>
          <a:xfrm>
            <a:off x="1172647" y="5026938"/>
            <a:ext cx="7363301" cy="277892"/>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E5E0DF"/>
              </a:buClr>
              <a:buSzPts val="1350"/>
              <a:buFont typeface="Inter"/>
              <a:buNone/>
            </a:pPr>
            <a:r>
              <a:rPr lang="en-US" sz="1350">
                <a:solidFill>
                  <a:srgbClr val="E5E0DF"/>
                </a:solidFill>
                <a:latin typeface="Inter"/>
                <a:ea typeface="Inter"/>
                <a:cs typeface="Inter"/>
                <a:sym typeface="Inter"/>
              </a:rPr>
              <a:t>High security, resistance to quantum attacks</a:t>
            </a:r>
            <a:endParaRPr sz="1350">
              <a:solidFill>
                <a:schemeClr val="dk1"/>
              </a:solidFill>
              <a:latin typeface="Calibri"/>
              <a:ea typeface="Calibri"/>
              <a:cs typeface="Calibri"/>
              <a:sym typeface="Calibri"/>
            </a:endParaRPr>
          </a:p>
        </p:txBody>
      </p:sp>
      <p:sp>
        <p:nvSpPr>
          <p:cNvPr id="71" name="Google Shape;71;p14"/>
          <p:cNvSpPr/>
          <p:nvPr/>
        </p:nvSpPr>
        <p:spPr>
          <a:xfrm>
            <a:off x="1172647" y="5409009"/>
            <a:ext cx="7363301" cy="277892"/>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E5E0DF"/>
              </a:buClr>
              <a:buSzPts val="1350"/>
              <a:buFont typeface="Inter"/>
              <a:buNone/>
            </a:pPr>
            <a:r>
              <a:rPr lang="en-US" sz="1350">
                <a:solidFill>
                  <a:srgbClr val="E5E0DF"/>
                </a:solidFill>
                <a:latin typeface="Inter"/>
                <a:ea typeface="Inter"/>
                <a:cs typeface="Inter"/>
                <a:sym typeface="Inter"/>
              </a:rPr>
              <a:t>Well-studied mathematical foundations with decades of analysis</a:t>
            </a:r>
            <a:endParaRPr sz="1350">
              <a:solidFill>
                <a:schemeClr val="dk1"/>
              </a:solidFill>
              <a:latin typeface="Calibri"/>
              <a:ea typeface="Calibri"/>
              <a:cs typeface="Calibri"/>
              <a:sym typeface="Calibri"/>
            </a:endParaRPr>
          </a:p>
        </p:txBody>
      </p:sp>
      <p:sp>
        <p:nvSpPr>
          <p:cNvPr id="72" name="Google Shape;72;p14"/>
          <p:cNvSpPr/>
          <p:nvPr/>
        </p:nvSpPr>
        <p:spPr>
          <a:xfrm>
            <a:off x="1172647" y="5791081"/>
            <a:ext cx="7363301" cy="277892"/>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E5E0DF"/>
              </a:buClr>
              <a:buSzPts val="1350"/>
              <a:buFont typeface="Inter"/>
              <a:buNone/>
            </a:pPr>
            <a:r>
              <a:rPr lang="en-US" sz="1350">
                <a:solidFill>
                  <a:srgbClr val="E5E0DF"/>
                </a:solidFill>
                <a:latin typeface="Inter"/>
                <a:ea typeface="Inter"/>
                <a:cs typeface="Inter"/>
                <a:sym typeface="Inter"/>
              </a:rPr>
              <a:t>Robustness against cryptanalysis even with quantum capabilities</a:t>
            </a:r>
            <a:endParaRPr sz="1350">
              <a:solidFill>
                <a:schemeClr val="dk1"/>
              </a:solidFill>
              <a:latin typeface="Calibri"/>
              <a:ea typeface="Calibri"/>
              <a:cs typeface="Calibri"/>
              <a:sym typeface="Calibri"/>
            </a:endParaRPr>
          </a:p>
        </p:txBody>
      </p:sp>
      <p:sp>
        <p:nvSpPr>
          <p:cNvPr id="73" name="Google Shape;73;p14"/>
          <p:cNvSpPr/>
          <p:nvPr/>
        </p:nvSpPr>
        <p:spPr>
          <a:xfrm>
            <a:off x="1172647" y="6173153"/>
            <a:ext cx="7363301" cy="277892"/>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E5E0DF"/>
              </a:buClr>
              <a:buSzPts val="1350"/>
              <a:buFont typeface="Inter"/>
              <a:buNone/>
            </a:pPr>
            <a:r>
              <a:rPr lang="en-US" sz="1350">
                <a:solidFill>
                  <a:srgbClr val="E5E0DF"/>
                </a:solidFill>
                <a:latin typeface="Inter"/>
                <a:ea typeface="Inter"/>
                <a:cs typeface="Inter"/>
                <a:sym typeface="Inter"/>
              </a:rPr>
              <a:t>Relatively fast encryption and decryption operations compared to some other PQC schemes</a:t>
            </a:r>
            <a:endParaRPr sz="1350">
              <a:solidFill>
                <a:schemeClr val="dk1"/>
              </a:solidFill>
              <a:latin typeface="Calibri"/>
              <a:ea typeface="Calibri"/>
              <a:cs typeface="Calibri"/>
              <a:sym typeface="Calibri"/>
            </a:endParaRPr>
          </a:p>
        </p:txBody>
      </p:sp>
      <p:sp>
        <p:nvSpPr>
          <p:cNvPr id="74" name="Google Shape;74;p14"/>
          <p:cNvSpPr/>
          <p:nvPr/>
        </p:nvSpPr>
        <p:spPr>
          <a:xfrm>
            <a:off x="608052" y="6820138"/>
            <a:ext cx="390882" cy="390882"/>
          </a:xfrm>
          <a:prstGeom prst="roundRect">
            <a:avLst>
              <a:gd fmla="val 18669"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172647" y="6820138"/>
            <a:ext cx="2917388" cy="271463"/>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E5E0DF"/>
              </a:buClr>
              <a:buSzPts val="1700"/>
              <a:buFont typeface="Inter"/>
              <a:buNone/>
            </a:pPr>
            <a:r>
              <a:rPr b="1" lang="en-US" sz="1700">
                <a:solidFill>
                  <a:schemeClr val="accent6"/>
                </a:solidFill>
                <a:latin typeface="Inter"/>
                <a:ea typeface="Inter"/>
                <a:cs typeface="Inter"/>
                <a:sym typeface="Inter"/>
              </a:rPr>
              <a:t>Lightweight Implementations</a:t>
            </a:r>
            <a:endParaRPr sz="1700">
              <a:solidFill>
                <a:schemeClr val="accent6"/>
              </a:solidFill>
              <a:latin typeface="Calibri"/>
              <a:ea typeface="Calibri"/>
              <a:cs typeface="Calibri"/>
              <a:sym typeface="Calibri"/>
            </a:endParaRPr>
          </a:p>
        </p:txBody>
      </p:sp>
      <p:sp>
        <p:nvSpPr>
          <p:cNvPr id="76" name="Google Shape;76;p14"/>
          <p:cNvSpPr/>
          <p:nvPr/>
        </p:nvSpPr>
        <p:spPr>
          <a:xfrm>
            <a:off x="1172647" y="7460705"/>
            <a:ext cx="7363200" cy="5559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E5E0DF"/>
              </a:buClr>
              <a:buSzPts val="1350"/>
              <a:buFont typeface="Inter"/>
              <a:buNone/>
            </a:pPr>
            <a:r>
              <a:rPr lang="en-US" sz="1350">
                <a:solidFill>
                  <a:srgbClr val="E5E0DF"/>
                </a:solidFill>
                <a:latin typeface="Inter"/>
                <a:ea typeface="Inter"/>
                <a:cs typeface="Inter"/>
                <a:sym typeface="Inter"/>
              </a:rPr>
              <a:t>Trade-offs between security and performance must be made to accommodate resource constraints in UAVs. For instance, the Kyber algorithm was selected by NIST.</a:t>
            </a:r>
            <a:endParaRPr sz="135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p:nvPr/>
        </p:nvSpPr>
        <p:spPr>
          <a:xfrm>
            <a:off x="713184" y="560308"/>
            <a:ext cx="13204031" cy="127349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000"/>
              <a:buFont typeface="Inter"/>
              <a:buNone/>
            </a:pPr>
            <a:r>
              <a:rPr b="1" lang="en-US" sz="4000">
                <a:solidFill>
                  <a:schemeClr val="accent1"/>
                </a:solidFill>
                <a:latin typeface="Inter"/>
                <a:ea typeface="Inter"/>
                <a:cs typeface="Inter"/>
                <a:sym typeface="Inter"/>
              </a:rPr>
              <a:t>Summary and Implications for Secure IoT-Based UAV Devices</a:t>
            </a:r>
            <a:endParaRPr sz="4000">
              <a:solidFill>
                <a:schemeClr val="accent1"/>
              </a:solidFill>
              <a:latin typeface="Calibri"/>
              <a:ea typeface="Calibri"/>
              <a:cs typeface="Calibri"/>
              <a:sym typeface="Calibri"/>
            </a:endParaRPr>
          </a:p>
        </p:txBody>
      </p:sp>
      <p:pic>
        <p:nvPicPr>
          <p:cNvPr descr="preencoded.png" id="83" name="Google Shape;83;p15"/>
          <p:cNvPicPr preferRelativeResize="0"/>
          <p:nvPr/>
        </p:nvPicPr>
        <p:blipFill rotWithShape="1">
          <a:blip r:embed="rId3">
            <a:alphaModFix/>
          </a:blip>
          <a:srcRect b="0" l="0" r="0" t="0"/>
          <a:stretch/>
        </p:blipFill>
        <p:spPr>
          <a:xfrm>
            <a:off x="713184" y="2241352"/>
            <a:ext cx="1018937" cy="1222653"/>
          </a:xfrm>
          <a:prstGeom prst="rect">
            <a:avLst/>
          </a:prstGeom>
          <a:noFill/>
          <a:ln>
            <a:noFill/>
          </a:ln>
        </p:spPr>
      </p:pic>
      <p:sp>
        <p:nvSpPr>
          <p:cNvPr id="84" name="Google Shape;84;p15"/>
          <p:cNvSpPr/>
          <p:nvPr/>
        </p:nvSpPr>
        <p:spPr>
          <a:xfrm>
            <a:off x="2037755" y="2445068"/>
            <a:ext cx="2863572" cy="31849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000"/>
              <a:buFont typeface="Inter"/>
              <a:buNone/>
            </a:pPr>
            <a:r>
              <a:rPr b="1" lang="en-US" sz="2000">
                <a:solidFill>
                  <a:schemeClr val="accent6"/>
                </a:solidFill>
                <a:latin typeface="Inter"/>
                <a:ea typeface="Inter"/>
                <a:cs typeface="Inter"/>
                <a:sym typeface="Inter"/>
              </a:rPr>
              <a:t>Enhancing UAV Security</a:t>
            </a:r>
            <a:endParaRPr sz="2000">
              <a:solidFill>
                <a:schemeClr val="accent6"/>
              </a:solidFill>
              <a:latin typeface="Calibri"/>
              <a:ea typeface="Calibri"/>
              <a:cs typeface="Calibri"/>
              <a:sym typeface="Calibri"/>
            </a:endParaRPr>
          </a:p>
        </p:txBody>
      </p:sp>
      <p:sp>
        <p:nvSpPr>
          <p:cNvPr id="85" name="Google Shape;85;p15"/>
          <p:cNvSpPr/>
          <p:nvPr/>
        </p:nvSpPr>
        <p:spPr>
          <a:xfrm>
            <a:off x="2037743" y="3089618"/>
            <a:ext cx="11879400" cy="3261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5E0DF"/>
              </a:buClr>
              <a:buSzPts val="1600"/>
              <a:buFont typeface="Inter"/>
              <a:buNone/>
            </a:pPr>
            <a:r>
              <a:rPr lang="en-US" sz="1600">
                <a:solidFill>
                  <a:srgbClr val="E5E0DF"/>
                </a:solidFill>
                <a:latin typeface="Inter"/>
                <a:ea typeface="Inter"/>
                <a:cs typeface="Inter"/>
                <a:sym typeface="Inter"/>
              </a:rPr>
              <a:t>Protects UAVs from cyberattacks and data breaches, ensuring safe and reliable operations and maintaining public trust.</a:t>
            </a:r>
            <a:endParaRPr sz="1600">
              <a:solidFill>
                <a:schemeClr val="dk1"/>
              </a:solidFill>
              <a:latin typeface="Calibri"/>
              <a:ea typeface="Calibri"/>
              <a:cs typeface="Calibri"/>
              <a:sym typeface="Calibri"/>
            </a:endParaRPr>
          </a:p>
        </p:txBody>
      </p:sp>
      <p:pic>
        <p:nvPicPr>
          <p:cNvPr descr="preencoded.png" id="86" name="Google Shape;86;p15"/>
          <p:cNvPicPr preferRelativeResize="0"/>
          <p:nvPr/>
        </p:nvPicPr>
        <p:blipFill rotWithShape="1">
          <a:blip r:embed="rId4">
            <a:alphaModFix/>
          </a:blip>
          <a:srcRect b="0" l="0" r="0" t="0"/>
          <a:stretch/>
        </p:blipFill>
        <p:spPr>
          <a:xfrm>
            <a:off x="713184" y="3464004"/>
            <a:ext cx="1018937" cy="1500307"/>
          </a:xfrm>
          <a:prstGeom prst="rect">
            <a:avLst/>
          </a:prstGeom>
          <a:noFill/>
          <a:ln>
            <a:noFill/>
          </a:ln>
        </p:spPr>
      </p:pic>
      <p:sp>
        <p:nvSpPr>
          <p:cNvPr id="87" name="Google Shape;87;p15"/>
          <p:cNvSpPr/>
          <p:nvPr/>
        </p:nvSpPr>
        <p:spPr>
          <a:xfrm>
            <a:off x="2037755" y="3667720"/>
            <a:ext cx="3160514" cy="31849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000"/>
              <a:buFont typeface="Inter"/>
              <a:buNone/>
            </a:pPr>
            <a:r>
              <a:rPr b="1" lang="en-US" sz="2000">
                <a:solidFill>
                  <a:schemeClr val="accent6"/>
                </a:solidFill>
                <a:latin typeface="Inter"/>
                <a:ea typeface="Inter"/>
                <a:cs typeface="Inter"/>
                <a:sym typeface="Inter"/>
              </a:rPr>
              <a:t>Future Research Directions</a:t>
            </a:r>
            <a:endParaRPr sz="2000">
              <a:solidFill>
                <a:schemeClr val="accent6"/>
              </a:solidFill>
              <a:latin typeface="Calibri"/>
              <a:ea typeface="Calibri"/>
              <a:cs typeface="Calibri"/>
              <a:sym typeface="Calibri"/>
            </a:endParaRPr>
          </a:p>
        </p:txBody>
      </p:sp>
      <p:sp>
        <p:nvSpPr>
          <p:cNvPr id="88" name="Google Shape;88;p15"/>
          <p:cNvSpPr/>
          <p:nvPr/>
        </p:nvSpPr>
        <p:spPr>
          <a:xfrm>
            <a:off x="2037755" y="4402571"/>
            <a:ext cx="11879400" cy="652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5E0DF"/>
              </a:buClr>
              <a:buSzPts val="1600"/>
              <a:buFont typeface="Inter"/>
              <a:buNone/>
            </a:pPr>
            <a:r>
              <a:rPr lang="en-US" sz="1600">
                <a:solidFill>
                  <a:srgbClr val="E5E0DF"/>
                </a:solidFill>
                <a:latin typeface="Inter"/>
                <a:ea typeface="Inter"/>
                <a:cs typeface="Inter"/>
                <a:sym typeface="Inter"/>
              </a:rPr>
              <a:t>Focus on optimizing code-based cryptography, developing hybrid PQC solutions, and exploring new code families for improved performance.</a:t>
            </a:r>
            <a:endParaRPr sz="1600">
              <a:solidFill>
                <a:schemeClr val="dk1"/>
              </a:solidFill>
              <a:latin typeface="Calibri"/>
              <a:ea typeface="Calibri"/>
              <a:cs typeface="Calibri"/>
              <a:sym typeface="Calibri"/>
            </a:endParaRPr>
          </a:p>
        </p:txBody>
      </p:sp>
      <p:pic>
        <p:nvPicPr>
          <p:cNvPr descr="preencoded.png" id="89" name="Google Shape;89;p15"/>
          <p:cNvPicPr preferRelativeResize="0"/>
          <p:nvPr/>
        </p:nvPicPr>
        <p:blipFill rotWithShape="1">
          <a:blip r:embed="rId5">
            <a:alphaModFix/>
          </a:blip>
          <a:srcRect b="0" l="0" r="0" t="0"/>
          <a:stretch/>
        </p:blipFill>
        <p:spPr>
          <a:xfrm>
            <a:off x="713184" y="4964311"/>
            <a:ext cx="1018937" cy="1500307"/>
          </a:xfrm>
          <a:prstGeom prst="rect">
            <a:avLst/>
          </a:prstGeom>
          <a:noFill/>
          <a:ln>
            <a:noFill/>
          </a:ln>
        </p:spPr>
      </p:pic>
      <p:sp>
        <p:nvSpPr>
          <p:cNvPr id="90" name="Google Shape;90;p15"/>
          <p:cNvSpPr/>
          <p:nvPr/>
        </p:nvSpPr>
        <p:spPr>
          <a:xfrm>
            <a:off x="2037755" y="5168027"/>
            <a:ext cx="3603903" cy="31849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000"/>
              <a:buFont typeface="Inter"/>
              <a:buNone/>
            </a:pPr>
            <a:r>
              <a:rPr b="1" lang="en-US" sz="2000">
                <a:solidFill>
                  <a:schemeClr val="accent6"/>
                </a:solidFill>
                <a:latin typeface="Inter"/>
                <a:ea typeface="Inter"/>
                <a:cs typeface="Inter"/>
                <a:sym typeface="Inter"/>
              </a:rPr>
              <a:t>Broader Impact on IoT Security</a:t>
            </a:r>
            <a:endParaRPr sz="2000">
              <a:solidFill>
                <a:schemeClr val="accent6"/>
              </a:solidFill>
              <a:latin typeface="Calibri"/>
              <a:ea typeface="Calibri"/>
              <a:cs typeface="Calibri"/>
              <a:sym typeface="Calibri"/>
            </a:endParaRPr>
          </a:p>
        </p:txBody>
      </p:sp>
      <p:sp>
        <p:nvSpPr>
          <p:cNvPr id="91" name="Google Shape;91;p15"/>
          <p:cNvSpPr/>
          <p:nvPr/>
        </p:nvSpPr>
        <p:spPr>
          <a:xfrm>
            <a:off x="2037755" y="6041615"/>
            <a:ext cx="11879400" cy="652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5E0DF"/>
              </a:buClr>
              <a:buSzPts val="1600"/>
              <a:buFont typeface="Inter"/>
              <a:buNone/>
            </a:pPr>
            <a:r>
              <a:rPr lang="en-US" sz="1600">
                <a:solidFill>
                  <a:srgbClr val="E5E0DF"/>
                </a:solidFill>
                <a:latin typeface="Inter"/>
                <a:ea typeface="Inter"/>
                <a:cs typeface="Inter"/>
                <a:sym typeface="Inter"/>
              </a:rPr>
              <a:t>Securing IoT ecosystems from quantum threats, enabling widespread adoption of IoT technologies, and supporting innovative applications.</a:t>
            </a:r>
            <a:endParaRPr sz="1600">
              <a:solidFill>
                <a:schemeClr val="dk1"/>
              </a:solidFill>
              <a:latin typeface="Calibri"/>
              <a:ea typeface="Calibri"/>
              <a:cs typeface="Calibri"/>
              <a:sym typeface="Calibri"/>
            </a:endParaRPr>
          </a:p>
        </p:txBody>
      </p:sp>
      <p:sp>
        <p:nvSpPr>
          <p:cNvPr id="92" name="Google Shape;92;p15"/>
          <p:cNvSpPr/>
          <p:nvPr/>
        </p:nvSpPr>
        <p:spPr>
          <a:xfrm>
            <a:off x="713184" y="6886338"/>
            <a:ext cx="13203900" cy="9783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5E0DF"/>
              </a:buClr>
              <a:buSzPts val="1600"/>
              <a:buFont typeface="Inter"/>
              <a:buNone/>
            </a:pPr>
            <a:r>
              <a:rPr lang="en-US" sz="1600">
                <a:solidFill>
                  <a:srgbClr val="E5E0DF"/>
                </a:solidFill>
                <a:latin typeface="Inter"/>
                <a:ea typeface="Inter"/>
                <a:cs typeface="Inter"/>
                <a:sym typeface="Inter"/>
              </a:rPr>
              <a:t>Employing post-quantum code-based cryptography will have a broader impact on IoT security, securing IoT ecosystems from quantum threats and enabling the widespread adoption of IoT technologies. Future research should focus on optimizing code-based cryptography for resource-constrained devices and developing hybrid PQC solutions for enhanced security.</a:t>
            </a:r>
            <a:endParaRPr sz="1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preencoded.png" id="98" name="Google Shape;98;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9" name="Google Shape;99;p16"/>
          <p:cNvSpPr/>
          <p:nvPr/>
        </p:nvSpPr>
        <p:spPr>
          <a:xfrm>
            <a:off x="793790" y="1458278"/>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Inter"/>
              <a:buNone/>
            </a:pPr>
            <a:r>
              <a:rPr b="1" i="0" lang="en-US" sz="4450" u="none" cap="none" strike="noStrike">
                <a:solidFill>
                  <a:schemeClr val="accent1"/>
                </a:solidFill>
                <a:latin typeface="Inter"/>
                <a:ea typeface="Inter"/>
                <a:cs typeface="Inter"/>
                <a:sym typeface="Inter"/>
              </a:rPr>
              <a:t>Literature Survey: Secure IoT-Based UAV Devices</a:t>
            </a:r>
            <a:endParaRPr b="0" i="0" sz="4450" u="none" cap="none" strike="noStrike">
              <a:solidFill>
                <a:schemeClr val="accent1"/>
              </a:solidFill>
            </a:endParaRPr>
          </a:p>
        </p:txBody>
      </p:sp>
      <p:sp>
        <p:nvSpPr>
          <p:cNvPr id="100" name="Google Shape;100;p16"/>
          <p:cNvSpPr/>
          <p:nvPr/>
        </p:nvSpPr>
        <p:spPr>
          <a:xfrm>
            <a:off x="793790" y="3215997"/>
            <a:ext cx="7556400" cy="2903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This chapter provides an in-depth review of security challenges in IoT communication, particularly focusing on Unmanned Aerial Vehicles (UAVs) integrated with IoT technology. It examines the limitations of classical cryptographic methods against emerging quantum threats and explores various post-quantum cryptographic algorithms. Our objective is to identify existing research gaps and motivate a novel approach centered on post-quantum code-based cryptography to bolster UAV-IoT security.</a:t>
            </a:r>
            <a:endParaRPr b="0" i="0" sz="17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preencoded.png" id="106" name="Google Shape;106;p1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07" name="Google Shape;107;p17"/>
          <p:cNvSpPr/>
          <p:nvPr/>
        </p:nvSpPr>
        <p:spPr>
          <a:xfrm>
            <a:off x="6161850" y="391200"/>
            <a:ext cx="7793100" cy="18264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FFFFF"/>
              </a:buClr>
              <a:buSzPts val="3750"/>
              <a:buFont typeface="Inter"/>
              <a:buNone/>
            </a:pPr>
            <a:r>
              <a:rPr b="1" i="0" lang="en-US" sz="3750" u="none" cap="none" strike="noStrike">
                <a:solidFill>
                  <a:schemeClr val="accent1"/>
                </a:solidFill>
                <a:latin typeface="Inter"/>
                <a:ea typeface="Inter"/>
                <a:cs typeface="Inter"/>
                <a:sym typeface="Inter"/>
              </a:rPr>
              <a:t>Security Challenges in IoT Communication &amp; Classical Crypto Limitations</a:t>
            </a:r>
            <a:endParaRPr b="0" i="0" sz="3750" u="none" cap="none" strike="noStrike">
              <a:solidFill>
                <a:schemeClr val="accent1"/>
              </a:solidFill>
            </a:endParaRPr>
          </a:p>
        </p:txBody>
      </p:sp>
      <p:sp>
        <p:nvSpPr>
          <p:cNvPr id="108" name="Google Shape;108;p17"/>
          <p:cNvSpPr/>
          <p:nvPr/>
        </p:nvSpPr>
        <p:spPr>
          <a:xfrm>
            <a:off x="6161842" y="3002042"/>
            <a:ext cx="434100" cy="434100"/>
          </a:xfrm>
          <a:prstGeom prst="roundRect">
            <a:avLst>
              <a:gd fmla="val 18668"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6789063" y="3002042"/>
            <a:ext cx="3172800" cy="6030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E5E0DF"/>
              </a:buClr>
              <a:buSzPts val="1850"/>
              <a:buFont typeface="Inter"/>
              <a:buNone/>
            </a:pPr>
            <a:r>
              <a:rPr b="1" i="0" lang="en-US" sz="1850" u="none" cap="none" strike="noStrike">
                <a:solidFill>
                  <a:schemeClr val="accent6"/>
                </a:solidFill>
                <a:latin typeface="Inter"/>
                <a:ea typeface="Inter"/>
                <a:cs typeface="Inter"/>
                <a:sym typeface="Inter"/>
              </a:rPr>
              <a:t>Vulnerabilities in IoT Protocols</a:t>
            </a:r>
            <a:endParaRPr b="0" i="0" sz="1850" u="none" cap="none" strike="noStrike">
              <a:solidFill>
                <a:schemeClr val="accent6"/>
              </a:solidFill>
            </a:endParaRPr>
          </a:p>
        </p:txBody>
      </p:sp>
      <p:sp>
        <p:nvSpPr>
          <p:cNvPr id="110" name="Google Shape;110;p17"/>
          <p:cNvSpPr/>
          <p:nvPr/>
        </p:nvSpPr>
        <p:spPr>
          <a:xfrm>
            <a:off x="6789063" y="3720703"/>
            <a:ext cx="3172800" cy="1543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500"/>
              <a:buFont typeface="Inter"/>
              <a:buNone/>
            </a:pPr>
            <a:r>
              <a:rPr b="0" i="0" lang="en-US" sz="1500" u="none" cap="none" strike="noStrike">
                <a:solidFill>
                  <a:srgbClr val="E5E0DF"/>
                </a:solidFill>
                <a:latin typeface="Inter"/>
                <a:ea typeface="Inter"/>
                <a:cs typeface="Inter"/>
                <a:sym typeface="Inter"/>
              </a:rPr>
              <a:t>Wireless protocols like IEEE 802.11 and Bluetooth are susceptible to interception and tampering, exposing IoT devices to potential cyberattacks.</a:t>
            </a:r>
            <a:endParaRPr b="0" i="0" sz="1500" u="none" cap="none" strike="noStrike"/>
          </a:p>
        </p:txBody>
      </p:sp>
      <p:sp>
        <p:nvSpPr>
          <p:cNvPr id="111" name="Google Shape;111;p17"/>
          <p:cNvSpPr/>
          <p:nvPr/>
        </p:nvSpPr>
        <p:spPr>
          <a:xfrm>
            <a:off x="10154960" y="3002042"/>
            <a:ext cx="434100" cy="434100"/>
          </a:xfrm>
          <a:prstGeom prst="roundRect">
            <a:avLst>
              <a:gd fmla="val 18668"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10782181" y="3002042"/>
            <a:ext cx="3017700" cy="3015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E5E0DF"/>
              </a:buClr>
              <a:buSzPts val="1850"/>
              <a:buFont typeface="Inter"/>
              <a:buNone/>
            </a:pPr>
            <a:r>
              <a:rPr b="1" i="0" lang="en-US" sz="1850" u="none" cap="none" strike="noStrike">
                <a:solidFill>
                  <a:schemeClr val="accent6"/>
                </a:solidFill>
                <a:latin typeface="Inter"/>
                <a:ea typeface="Inter"/>
                <a:cs typeface="Inter"/>
                <a:sym typeface="Inter"/>
              </a:rPr>
              <a:t>Key Security Requirements</a:t>
            </a:r>
            <a:endParaRPr b="0" i="0" sz="1850" u="none" cap="none" strike="noStrike">
              <a:solidFill>
                <a:schemeClr val="accent6"/>
              </a:solidFill>
            </a:endParaRPr>
          </a:p>
        </p:txBody>
      </p:sp>
      <p:sp>
        <p:nvSpPr>
          <p:cNvPr id="113" name="Google Shape;113;p17"/>
          <p:cNvSpPr/>
          <p:nvPr/>
        </p:nvSpPr>
        <p:spPr>
          <a:xfrm>
            <a:off x="10704631" y="3954462"/>
            <a:ext cx="3172800" cy="1234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500"/>
              <a:buFont typeface="Inter"/>
              <a:buNone/>
            </a:pPr>
            <a:r>
              <a:rPr b="0" i="0" lang="en-US" sz="1500" u="none" cap="none" strike="noStrike">
                <a:solidFill>
                  <a:srgbClr val="E5E0DF"/>
                </a:solidFill>
                <a:latin typeface="Inter"/>
                <a:ea typeface="Inter"/>
                <a:cs typeface="Inter"/>
                <a:sym typeface="Inter"/>
              </a:rPr>
              <a:t>Ensuring data integrity, robust authentication, and confidentiality is critical for safe IoT communication, especially in UAV applications.</a:t>
            </a:r>
            <a:endParaRPr b="0" i="0" sz="1500" u="none" cap="none" strike="noStrike"/>
          </a:p>
        </p:txBody>
      </p:sp>
      <p:sp>
        <p:nvSpPr>
          <p:cNvPr id="114" name="Google Shape;114;p17"/>
          <p:cNvSpPr/>
          <p:nvPr/>
        </p:nvSpPr>
        <p:spPr>
          <a:xfrm>
            <a:off x="6161842" y="5674400"/>
            <a:ext cx="434100" cy="434100"/>
          </a:xfrm>
          <a:prstGeom prst="roundRect">
            <a:avLst>
              <a:gd fmla="val 18668"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6789063" y="5674400"/>
            <a:ext cx="3883500" cy="3015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E5E0DF"/>
              </a:buClr>
              <a:buSzPts val="1850"/>
              <a:buFont typeface="Inter"/>
              <a:buNone/>
            </a:pPr>
            <a:r>
              <a:rPr b="1" i="0" lang="en-US" sz="1850" u="none" cap="none" strike="noStrike">
                <a:solidFill>
                  <a:schemeClr val="accent6"/>
                </a:solidFill>
                <a:latin typeface="Inter"/>
                <a:ea typeface="Inter"/>
                <a:cs typeface="Inter"/>
                <a:sym typeface="Inter"/>
              </a:rPr>
              <a:t>Classical Cryptography Limitations</a:t>
            </a:r>
            <a:endParaRPr b="0" i="0" sz="1850" u="none" cap="none" strike="noStrike">
              <a:solidFill>
                <a:schemeClr val="accent6"/>
              </a:solidFill>
            </a:endParaRPr>
          </a:p>
        </p:txBody>
      </p:sp>
      <p:sp>
        <p:nvSpPr>
          <p:cNvPr id="116" name="Google Shape;116;p17"/>
          <p:cNvSpPr/>
          <p:nvPr/>
        </p:nvSpPr>
        <p:spPr>
          <a:xfrm>
            <a:off x="6789088" y="6386095"/>
            <a:ext cx="7165800" cy="617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500"/>
              <a:buFont typeface="Inter"/>
              <a:buNone/>
            </a:pPr>
            <a:r>
              <a:rPr b="0" i="0" lang="en-US" sz="1500" u="none" cap="none" strike="noStrike">
                <a:solidFill>
                  <a:srgbClr val="E5E0DF"/>
                </a:solidFill>
                <a:latin typeface="Inter"/>
                <a:ea typeface="Inter"/>
                <a:cs typeface="Inter"/>
                <a:sym typeface="Inter"/>
              </a:rPr>
              <a:t>Widely used algorithms such as AES, RSA, and ECC are vulnerable to quantum attacks like Shor's or Grover's algorithms, threatening future security.</a:t>
            </a:r>
            <a:endParaRPr b="0" i="0" sz="1500" u="none" cap="none" strike="noStrike"/>
          </a:p>
        </p:txBody>
      </p:sp>
      <p:sp>
        <p:nvSpPr>
          <p:cNvPr id="117" name="Google Shape;117;p17"/>
          <p:cNvSpPr/>
          <p:nvPr/>
        </p:nvSpPr>
        <p:spPr>
          <a:xfrm>
            <a:off x="6161842" y="7142679"/>
            <a:ext cx="7793100" cy="617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500"/>
              <a:buFont typeface="Inter"/>
              <a:buNone/>
            </a:pPr>
            <a:r>
              <a:rPr b="0" i="0" lang="en-US" sz="1500" u="none" cap="none" strike="noStrike">
                <a:solidFill>
                  <a:srgbClr val="E5E0DF"/>
                </a:solidFill>
                <a:latin typeface="Inter"/>
                <a:ea typeface="Inter"/>
                <a:cs typeface="Inter"/>
                <a:sym typeface="Inter"/>
              </a:rPr>
              <a:t>For example, RSA-2048, currently deemed secure, may become obsolete with the advent of sufficiently powerful quantum computers.</a:t>
            </a:r>
            <a:endParaRPr b="0" i="0" sz="15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p:nvPr/>
        </p:nvSpPr>
        <p:spPr>
          <a:xfrm>
            <a:off x="793790" y="1173480"/>
            <a:ext cx="130428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Inter"/>
              <a:buNone/>
            </a:pPr>
            <a:r>
              <a:rPr b="1" i="0" lang="en-US" sz="4450" u="none" cap="none" strike="noStrike">
                <a:solidFill>
                  <a:schemeClr val="accent1"/>
                </a:solidFill>
                <a:latin typeface="Inter"/>
                <a:ea typeface="Inter"/>
                <a:cs typeface="Inter"/>
                <a:sym typeface="Inter"/>
              </a:rPr>
              <a:t>Post-Quantum Cryptographic Algorithms: Comparative Review</a:t>
            </a:r>
            <a:endParaRPr b="0" i="0" sz="4450" u="none" cap="none" strike="noStrike">
              <a:solidFill>
                <a:schemeClr val="accent1"/>
              </a:solidFill>
            </a:endParaRPr>
          </a:p>
        </p:txBody>
      </p:sp>
      <p:sp>
        <p:nvSpPr>
          <p:cNvPr id="124" name="Google Shape;124;p18"/>
          <p:cNvSpPr/>
          <p:nvPr/>
        </p:nvSpPr>
        <p:spPr>
          <a:xfrm>
            <a:off x="793790" y="3158014"/>
            <a:ext cx="3522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Inter"/>
              <a:buNone/>
            </a:pPr>
            <a:r>
              <a:rPr b="1" i="0" lang="en-US" sz="2200" u="none" cap="none" strike="noStrike">
                <a:solidFill>
                  <a:schemeClr val="accent6"/>
                </a:solidFill>
                <a:latin typeface="Inter"/>
                <a:ea typeface="Inter"/>
                <a:cs typeface="Inter"/>
                <a:sym typeface="Inter"/>
              </a:rPr>
              <a:t>Code-Based Cryptography</a:t>
            </a:r>
            <a:endParaRPr b="0" i="0" sz="2200" u="none" cap="none" strike="noStrike">
              <a:solidFill>
                <a:schemeClr val="accent6"/>
              </a:solidFill>
            </a:endParaRPr>
          </a:p>
        </p:txBody>
      </p:sp>
      <p:sp>
        <p:nvSpPr>
          <p:cNvPr id="125" name="Google Shape;125;p18"/>
          <p:cNvSpPr/>
          <p:nvPr/>
        </p:nvSpPr>
        <p:spPr>
          <a:xfrm>
            <a:off x="673465" y="4316658"/>
            <a:ext cx="39780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Algorithms like McEliece and Niederreiter offer high-security parameters and are strong candidates for quantum resistance.</a:t>
            </a:r>
            <a:endParaRPr b="0" i="0" sz="1750" u="none" cap="none" strike="noStrike"/>
          </a:p>
        </p:txBody>
      </p:sp>
      <p:sp>
        <p:nvSpPr>
          <p:cNvPr id="126" name="Google Shape;126;p18"/>
          <p:cNvSpPr/>
          <p:nvPr/>
        </p:nvSpPr>
        <p:spPr>
          <a:xfrm>
            <a:off x="5332928" y="3158014"/>
            <a:ext cx="37077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Inter"/>
              <a:buNone/>
            </a:pPr>
            <a:r>
              <a:rPr b="1" i="0" lang="en-US" sz="2200" u="none" cap="none" strike="noStrike">
                <a:solidFill>
                  <a:schemeClr val="accent6"/>
                </a:solidFill>
                <a:latin typeface="Inter"/>
                <a:ea typeface="Inter"/>
                <a:cs typeface="Inter"/>
                <a:sym typeface="Inter"/>
              </a:rPr>
              <a:t>Lattice-Based Cryptography</a:t>
            </a:r>
            <a:endParaRPr b="0" i="0" sz="2200" u="none" cap="none" strike="noStrike">
              <a:solidFill>
                <a:schemeClr val="accent6"/>
              </a:solidFill>
            </a:endParaRPr>
          </a:p>
        </p:txBody>
      </p:sp>
      <p:sp>
        <p:nvSpPr>
          <p:cNvPr id="127" name="Google Shape;127;p18"/>
          <p:cNvSpPr/>
          <p:nvPr/>
        </p:nvSpPr>
        <p:spPr>
          <a:xfrm>
            <a:off x="5332928" y="4436983"/>
            <a:ext cx="39780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CRYSTALS-Kyber and CRYSTALS-Dilithium are notable for balancing security and performance, making them attractive for practical use.</a:t>
            </a:r>
            <a:endParaRPr b="0" i="0" sz="1750" u="none" cap="none" strike="noStrike"/>
          </a:p>
        </p:txBody>
      </p:sp>
      <p:sp>
        <p:nvSpPr>
          <p:cNvPr id="128" name="Google Shape;128;p18"/>
          <p:cNvSpPr/>
          <p:nvPr/>
        </p:nvSpPr>
        <p:spPr>
          <a:xfrm>
            <a:off x="9872067" y="3158014"/>
            <a:ext cx="28938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Inter"/>
              <a:buNone/>
            </a:pPr>
            <a:r>
              <a:rPr b="1" i="0" lang="en-US" sz="2200" u="none" cap="none" strike="noStrike">
                <a:solidFill>
                  <a:schemeClr val="accent6"/>
                </a:solidFill>
                <a:latin typeface="Inter"/>
                <a:ea typeface="Inter"/>
                <a:cs typeface="Inter"/>
                <a:sym typeface="Inter"/>
              </a:rPr>
              <a:t>Other PQC Algorithms</a:t>
            </a:r>
            <a:endParaRPr b="0" i="0" sz="2200" u="none" cap="none" strike="noStrike">
              <a:solidFill>
                <a:schemeClr val="accent6"/>
              </a:solidFill>
            </a:endParaRPr>
          </a:p>
        </p:txBody>
      </p:sp>
      <p:sp>
        <p:nvSpPr>
          <p:cNvPr id="129" name="Google Shape;129;p18"/>
          <p:cNvSpPr/>
          <p:nvPr/>
        </p:nvSpPr>
        <p:spPr>
          <a:xfrm>
            <a:off x="9727692" y="4185358"/>
            <a:ext cx="3978000" cy="1088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Multivariate cryptography (Rainbow) assessed for security levels</a:t>
            </a:r>
            <a:endParaRPr b="0" i="0" sz="1750" u="none" cap="none" strike="noStrike"/>
          </a:p>
        </p:txBody>
      </p:sp>
      <p:sp>
        <p:nvSpPr>
          <p:cNvPr id="130" name="Google Shape;130;p18"/>
          <p:cNvSpPr/>
          <p:nvPr/>
        </p:nvSpPr>
        <p:spPr>
          <a:xfrm>
            <a:off x="9727692" y="5386011"/>
            <a:ext cx="3978000" cy="1088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Hash-based signatures (SPHINCS+) present unique advantages and trade-offs</a:t>
            </a:r>
            <a:endParaRPr b="0" i="0" sz="1750" u="none" cap="none" strike="noStrike"/>
          </a:p>
        </p:txBody>
      </p:sp>
      <p:sp>
        <p:nvSpPr>
          <p:cNvPr id="131" name="Google Shape;131;p18"/>
          <p:cNvSpPr/>
          <p:nvPr/>
        </p:nvSpPr>
        <p:spPr>
          <a:xfrm>
            <a:off x="793790" y="6813315"/>
            <a:ext cx="13042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The analysis focuses on security strength, key sizes, computational costs, and implementation challenges, informing the selection of appropriate algorithms for UAV-IoT systems.</a:t>
            </a:r>
            <a:endParaRPr b="0" i="0" sz="17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preencoded.png" id="137" name="Google Shape;137;p1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8" name="Google Shape;138;p19"/>
          <p:cNvSpPr/>
          <p:nvPr/>
        </p:nvSpPr>
        <p:spPr>
          <a:xfrm>
            <a:off x="6182082" y="860465"/>
            <a:ext cx="7752600" cy="12423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FFFFF"/>
              </a:buClr>
              <a:buSzPts val="3900"/>
              <a:buFont typeface="Inter"/>
              <a:buNone/>
            </a:pPr>
            <a:r>
              <a:rPr b="1" i="0" lang="en-US" sz="3900" u="none" cap="none" strike="noStrike">
                <a:solidFill>
                  <a:schemeClr val="accent1"/>
                </a:solidFill>
                <a:latin typeface="Inter"/>
                <a:ea typeface="Inter"/>
                <a:cs typeface="Inter"/>
                <a:sym typeface="Inter"/>
              </a:rPr>
              <a:t>Prior Implementations &amp; Summary of Gaps/Motivation</a:t>
            </a:r>
            <a:endParaRPr b="0" i="0" sz="3900" u="none" cap="none" strike="noStrike">
              <a:solidFill>
                <a:schemeClr val="accent1"/>
              </a:solidFill>
            </a:endParaRPr>
          </a:p>
        </p:txBody>
      </p:sp>
      <p:sp>
        <p:nvSpPr>
          <p:cNvPr id="139" name="Google Shape;139;p19"/>
          <p:cNvSpPr/>
          <p:nvPr/>
        </p:nvSpPr>
        <p:spPr>
          <a:xfrm>
            <a:off x="6182082" y="2400895"/>
            <a:ext cx="3777000" cy="2114100"/>
          </a:xfrm>
          <a:prstGeom prst="roundRect">
            <a:avLst>
              <a:gd fmla="val 3949"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6388418" y="2451981"/>
            <a:ext cx="3364200" cy="6210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Inter"/>
              <a:buNone/>
            </a:pPr>
            <a:r>
              <a:rPr b="1" i="0" lang="en-US" sz="1950" u="none" cap="none" strike="noStrike">
                <a:solidFill>
                  <a:schemeClr val="accent6"/>
                </a:solidFill>
                <a:latin typeface="Inter"/>
                <a:ea typeface="Inter"/>
                <a:cs typeface="Inter"/>
                <a:sym typeface="Inter"/>
              </a:rPr>
              <a:t>Current UAV-IoT Security Approaches</a:t>
            </a:r>
            <a:endParaRPr b="0" i="0" sz="1950" u="none" cap="none" strike="noStrike">
              <a:solidFill>
                <a:schemeClr val="accent6"/>
              </a:solidFill>
            </a:endParaRPr>
          </a:p>
        </p:txBody>
      </p:sp>
      <p:sp>
        <p:nvSpPr>
          <p:cNvPr id="141" name="Google Shape;141;p19"/>
          <p:cNvSpPr/>
          <p:nvPr/>
        </p:nvSpPr>
        <p:spPr>
          <a:xfrm>
            <a:off x="6388418" y="3195917"/>
            <a:ext cx="3364200" cy="953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Most rely on classical cryptographic measures which lack resistance to quantum computing threats.</a:t>
            </a:r>
            <a:endParaRPr b="0" i="0" sz="1550" u="none" cap="none" strike="noStrike"/>
          </a:p>
        </p:txBody>
      </p:sp>
      <p:sp>
        <p:nvSpPr>
          <p:cNvPr id="142" name="Google Shape;142;p19"/>
          <p:cNvSpPr/>
          <p:nvPr/>
        </p:nvSpPr>
        <p:spPr>
          <a:xfrm>
            <a:off x="10157817" y="2400895"/>
            <a:ext cx="3777000" cy="2114100"/>
          </a:xfrm>
          <a:prstGeom prst="roundRect">
            <a:avLst>
              <a:gd fmla="val 3949"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10364153" y="2607231"/>
            <a:ext cx="2484600" cy="310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Inter"/>
              <a:buNone/>
            </a:pPr>
            <a:r>
              <a:rPr b="1" i="0" lang="en-US" sz="1950" u="none" cap="none" strike="noStrike">
                <a:solidFill>
                  <a:schemeClr val="accent6"/>
                </a:solidFill>
                <a:latin typeface="Inter"/>
                <a:ea typeface="Inter"/>
                <a:cs typeface="Inter"/>
                <a:sym typeface="Inter"/>
              </a:rPr>
              <a:t>Identified Gaps</a:t>
            </a:r>
            <a:endParaRPr b="0" i="0" sz="1950" u="none" cap="none" strike="noStrike">
              <a:solidFill>
                <a:schemeClr val="accent6"/>
              </a:solidFill>
            </a:endParaRPr>
          </a:p>
        </p:txBody>
      </p:sp>
      <p:sp>
        <p:nvSpPr>
          <p:cNvPr id="144" name="Google Shape;144;p19"/>
          <p:cNvSpPr/>
          <p:nvPr/>
        </p:nvSpPr>
        <p:spPr>
          <a:xfrm>
            <a:off x="10364153" y="3036927"/>
            <a:ext cx="3364200" cy="1271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There is limited research focused on incorporating code-based post-quantum cryptography in UAV-IoT ecosystems.</a:t>
            </a:r>
            <a:endParaRPr b="0" i="0" sz="1550" u="none" cap="none" strike="noStrike"/>
          </a:p>
        </p:txBody>
      </p:sp>
      <p:sp>
        <p:nvSpPr>
          <p:cNvPr id="145" name="Google Shape;145;p19"/>
          <p:cNvSpPr/>
          <p:nvPr/>
        </p:nvSpPr>
        <p:spPr>
          <a:xfrm>
            <a:off x="6182082" y="4713565"/>
            <a:ext cx="7752600" cy="1796100"/>
          </a:xfrm>
          <a:prstGeom prst="roundRect">
            <a:avLst>
              <a:gd fmla="val 4648" name="adj"/>
            </a:avLst>
          </a:prstGeom>
          <a:solidFill>
            <a:srgbClr val="110080"/>
          </a:solidFill>
          <a:ln cap="flat" cmpd="sng" w="9525">
            <a:solidFill>
              <a:srgbClr val="2A1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6388318" y="4854726"/>
            <a:ext cx="2484600" cy="310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Inter"/>
              <a:buNone/>
            </a:pPr>
            <a:r>
              <a:rPr b="1" i="0" lang="en-US" sz="1950" u="none" cap="none" strike="noStrike">
                <a:solidFill>
                  <a:schemeClr val="accent6"/>
                </a:solidFill>
                <a:latin typeface="Inter"/>
                <a:ea typeface="Inter"/>
                <a:cs typeface="Inter"/>
                <a:sym typeface="Inter"/>
              </a:rPr>
              <a:t>Research Motivation</a:t>
            </a:r>
            <a:endParaRPr b="0" i="0" sz="1950" u="none" cap="none" strike="noStrike">
              <a:solidFill>
                <a:schemeClr val="accent6"/>
              </a:solidFill>
            </a:endParaRPr>
          </a:p>
        </p:txBody>
      </p:sp>
      <p:sp>
        <p:nvSpPr>
          <p:cNvPr id="147" name="Google Shape;147;p19"/>
          <p:cNvSpPr/>
          <p:nvPr/>
        </p:nvSpPr>
        <p:spPr>
          <a:xfrm>
            <a:off x="6388318" y="5504960"/>
            <a:ext cx="7340100" cy="953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To develop and implement quantum-resistant cryptographic solutions that strengthen data confidentiality, authentication, and integrity for UAV-IoT communications.</a:t>
            </a:r>
            <a:endParaRPr b="0" i="0" sz="1550" u="none" cap="none" strike="noStrike"/>
          </a:p>
        </p:txBody>
      </p:sp>
      <p:sp>
        <p:nvSpPr>
          <p:cNvPr id="148" name="Google Shape;148;p19"/>
          <p:cNvSpPr/>
          <p:nvPr/>
        </p:nvSpPr>
        <p:spPr>
          <a:xfrm>
            <a:off x="6182082" y="6733223"/>
            <a:ext cx="7752600" cy="635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Inter"/>
              <a:buNone/>
            </a:pPr>
            <a:r>
              <a:rPr b="0" i="0" lang="en-US" sz="1550" u="none" cap="none" strike="noStrike">
                <a:solidFill>
                  <a:srgbClr val="E5E0DF"/>
                </a:solidFill>
                <a:latin typeface="Inter"/>
                <a:ea typeface="Inter"/>
                <a:cs typeface="Inter"/>
                <a:sym typeface="Inter"/>
              </a:rPr>
              <a:t>This approach aims to future-proof UAV operations by addressing emerging quantum threats and enhancing overall security posture in IoT networks.</a:t>
            </a:r>
            <a:endParaRPr b="0" i="0" sz="15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p:nvPr/>
        </p:nvSpPr>
        <p:spPr>
          <a:xfrm>
            <a:off x="793790" y="1615797"/>
            <a:ext cx="124650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Inter"/>
              <a:buNone/>
            </a:pPr>
            <a:r>
              <a:rPr b="1" i="0" lang="en-US" sz="4450" u="none" cap="none" strike="noStrike">
                <a:solidFill>
                  <a:schemeClr val="accent1"/>
                </a:solidFill>
                <a:latin typeface="Inter"/>
                <a:ea typeface="Inter"/>
                <a:cs typeface="Inter"/>
                <a:sym typeface="Inter"/>
              </a:rPr>
              <a:t>Proposed IoT-UAV Communication Architecture</a:t>
            </a:r>
            <a:endParaRPr b="0" i="0" sz="4450" u="none" cap="none" strike="noStrike">
              <a:solidFill>
                <a:schemeClr val="accent1"/>
              </a:solidFill>
            </a:endParaRPr>
          </a:p>
        </p:txBody>
      </p:sp>
      <p:sp>
        <p:nvSpPr>
          <p:cNvPr id="155" name="Google Shape;155;p20"/>
          <p:cNvSpPr/>
          <p:nvPr/>
        </p:nvSpPr>
        <p:spPr>
          <a:xfrm>
            <a:off x="793790" y="3118402"/>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Inter"/>
              <a:buNone/>
            </a:pPr>
            <a:r>
              <a:rPr b="1" i="0" lang="en-US" sz="2200" u="none" cap="none" strike="noStrike">
                <a:solidFill>
                  <a:schemeClr val="accent6"/>
                </a:solidFill>
                <a:latin typeface="Inter"/>
                <a:ea typeface="Inter"/>
                <a:cs typeface="Inter"/>
                <a:sym typeface="Inter"/>
              </a:rPr>
              <a:t>Core Components</a:t>
            </a:r>
            <a:endParaRPr b="0" i="0" sz="2200" u="none" cap="none" strike="noStrike">
              <a:solidFill>
                <a:schemeClr val="accent6"/>
              </a:solidFill>
            </a:endParaRPr>
          </a:p>
        </p:txBody>
      </p:sp>
      <p:sp>
        <p:nvSpPr>
          <p:cNvPr id="156" name="Google Shape;156;p20"/>
          <p:cNvSpPr/>
          <p:nvPr/>
        </p:nvSpPr>
        <p:spPr>
          <a:xfrm>
            <a:off x="793790" y="3666721"/>
            <a:ext cx="6244800" cy="1088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IoT Devices: Sensors and actuators collecting environmental and positional data such as temperature and GPS coordinates.</a:t>
            </a:r>
            <a:endParaRPr b="0" i="0" sz="1750" u="none" cap="none" strike="noStrike"/>
          </a:p>
        </p:txBody>
      </p:sp>
      <p:sp>
        <p:nvSpPr>
          <p:cNvPr id="157" name="Google Shape;157;p20"/>
          <p:cNvSpPr/>
          <p:nvPr/>
        </p:nvSpPr>
        <p:spPr>
          <a:xfrm>
            <a:off x="793790" y="4785074"/>
            <a:ext cx="6244800" cy="1088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UAV: Equipped with onboard computers, communication modules, and flight controllers to process and relay data securely.</a:t>
            </a:r>
            <a:endParaRPr b="0" i="0" sz="1750" u="none" cap="none" strike="noStrike"/>
          </a:p>
        </p:txBody>
      </p:sp>
      <p:sp>
        <p:nvSpPr>
          <p:cNvPr id="158" name="Google Shape;158;p20"/>
          <p:cNvSpPr/>
          <p:nvPr/>
        </p:nvSpPr>
        <p:spPr>
          <a:xfrm>
            <a:off x="793790" y="6097452"/>
            <a:ext cx="62448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Inter"/>
              <a:buChar char="•"/>
            </a:pPr>
            <a:r>
              <a:rPr b="0" i="0" lang="en-US" sz="1750" u="none" cap="none" strike="noStrike">
                <a:solidFill>
                  <a:srgbClr val="E5E0DF"/>
                </a:solidFill>
                <a:latin typeface="Inter"/>
                <a:ea typeface="Inter"/>
                <a:cs typeface="Inter"/>
                <a:sym typeface="Inter"/>
              </a:rPr>
              <a:t>Ground Station: Central hub for data processing, command control, and secure data storage.</a:t>
            </a:r>
            <a:endParaRPr b="0" i="0" sz="1750" u="none" cap="none" strike="noStrike"/>
          </a:p>
        </p:txBody>
      </p:sp>
      <p:sp>
        <p:nvSpPr>
          <p:cNvPr id="159" name="Google Shape;159;p20"/>
          <p:cNvSpPr/>
          <p:nvPr/>
        </p:nvSpPr>
        <p:spPr>
          <a:xfrm>
            <a:off x="7599521" y="2891552"/>
            <a:ext cx="3020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Inter"/>
              <a:buNone/>
            </a:pPr>
            <a:r>
              <a:rPr b="1" i="0" lang="en-US" sz="2200" u="none" cap="none" strike="noStrike">
                <a:solidFill>
                  <a:schemeClr val="accent6"/>
                </a:solidFill>
                <a:latin typeface="Inter"/>
                <a:ea typeface="Inter"/>
                <a:cs typeface="Inter"/>
                <a:sym typeface="Inter"/>
              </a:rPr>
              <a:t>Communication Layers</a:t>
            </a:r>
            <a:endParaRPr b="0" i="0" sz="2200" u="none" cap="none" strike="noStrike">
              <a:solidFill>
                <a:schemeClr val="accent6"/>
              </a:solidFill>
            </a:endParaRPr>
          </a:p>
        </p:txBody>
      </p:sp>
      <p:sp>
        <p:nvSpPr>
          <p:cNvPr id="160" name="Google Shape;160;p20"/>
          <p:cNvSpPr/>
          <p:nvPr/>
        </p:nvSpPr>
        <p:spPr>
          <a:xfrm>
            <a:off x="7599521" y="3953946"/>
            <a:ext cx="62448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The communication stack spans multiple layers including Physical, Data Link, Network, Transport, Application, and the critical Cryptographic Layer that enhances security at every step.</a:t>
            </a:r>
            <a:endParaRPr b="0" i="0" sz="1750" u="none" cap="none" strike="noStrike"/>
          </a:p>
        </p:txBody>
      </p:sp>
      <p:sp>
        <p:nvSpPr>
          <p:cNvPr id="161" name="Google Shape;161;p20"/>
          <p:cNvSpPr/>
          <p:nvPr/>
        </p:nvSpPr>
        <p:spPr>
          <a:xfrm>
            <a:off x="7599521" y="5585579"/>
            <a:ext cx="62448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This layered design supports reliable and protected data flow, addressing the complexities of both aerial and ground communication environments.</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